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07" r:id="rId5"/>
    <p:sldMasterId id="2147483709" r:id="rId6"/>
  </p:sldMasterIdLst>
  <p:notesMasterIdLst>
    <p:notesMasterId r:id="rId25"/>
  </p:notesMasterIdLst>
  <p:sldIdLst>
    <p:sldId id="1923" r:id="rId7"/>
    <p:sldId id="2147476172" r:id="rId8"/>
    <p:sldId id="2147476175" r:id="rId9"/>
    <p:sldId id="2147476185" r:id="rId10"/>
    <p:sldId id="2147476168" r:id="rId11"/>
    <p:sldId id="2147476186" r:id="rId12"/>
    <p:sldId id="2147476187" r:id="rId13"/>
    <p:sldId id="2147476162" r:id="rId14"/>
    <p:sldId id="2147476163" r:id="rId15"/>
    <p:sldId id="2147476188" r:id="rId16"/>
    <p:sldId id="2147476161" r:id="rId17"/>
    <p:sldId id="2147476170" r:id="rId18"/>
    <p:sldId id="2147476171" r:id="rId19"/>
    <p:sldId id="2147476158" r:id="rId20"/>
    <p:sldId id="2147476169" r:id="rId21"/>
    <p:sldId id="4343" r:id="rId22"/>
    <p:sldId id="2147476174" r:id="rId23"/>
    <p:sldId id="2147476182"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41A38-7225-71D6-7926-658E57E0E7D0}" name="BAQIR, Wasim (NHS ENGLAND)" initials="WB" userId="S::wasim.baqir@nhs.net::bd006d4e-da66-4695-b50c-5782df9fdf44" providerId="AD"/>
  <p188:author id="{41980045-2537-DA6A-7854-8166955C698E}" name="Libby Pink" initials="LP" userId="S::Libby.Pink@england.nhs.uk::0a05f9b2-dc53-40fb-8ea4-4c4a2f45dbe6" providerId="AD"/>
  <p188:author id="{D0313B5F-1B08-9E68-D905-F9B775572889}" name="DULAY, Manjit (NHS ENGLAND)" initials="MD" userId="S::manjit.dulay@nhs.net::a61e420e-9252-4636-a80a-d761c0bee8a5" providerId="AD"/>
  <p188:author id="{7D972C7E-7F84-0100-8C15-FF96146EED10}" name="JOSHUA, Anne (NHS ENGLAND)" initials="JE" userId="S::annejoshua@nhs.net::ab892145-65c4-48b2-9581-e55c04bcfa7f" providerId="AD"/>
  <p188:author id="{571480DD-8D62-772B-B8E6-45E42C411A25}" name="HICKS, Gemma (NHS ENGLAND)" initials="GH" userId="S::gemma.hicks7@nhs.net::890eb572-66c3-4d44-b0bf-63495ac46aa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F2674"/>
    <a:srgbClr val="00A9CE"/>
    <a:srgbClr val="0072CE"/>
    <a:srgbClr val="00A499"/>
    <a:srgbClr val="005EB8"/>
    <a:srgbClr val="003087"/>
    <a:srgbClr val="83D3CD"/>
    <a:srgbClr val="FFFFFF"/>
    <a:srgbClr val="008000"/>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F4D445-4814-445D-9413-466AE0EA4F6F}" v="1" dt="2026-08-18T16:06:13.108"/>
    <p1510:client id="{F32FF7FF-BE70-4295-A44C-D815C75EB4BA}" v="165" dt="2026-08-18T16:12:21.11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515" autoAdjust="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DC3DB9-AD6F-4241-B547-3EBADAFEF24C}" type="datetimeFigureOut">
              <a:rPr lang="en-GB" smtClean="0"/>
              <a:t>20/08/2026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430347-B568-4414-A4F3-2837A511597A}" type="slidenum">
              <a:rPr lang="en-GB" smtClean="0"/>
              <a:t>‹#›</a:t>
            </a:fld>
            <a:endParaRPr lang="en-GB"/>
          </a:p>
        </p:txBody>
      </p:sp>
    </p:spTree>
    <p:extLst>
      <p:ext uri="{BB962C8B-B14F-4D97-AF65-F5344CB8AC3E}">
        <p14:creationId xmlns:p14="http://schemas.microsoft.com/office/powerpoint/2010/main" val="28603629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Standard title slide</a:t>
            </a:r>
          </a:p>
        </p:txBody>
      </p:sp>
      <p:sp>
        <p:nvSpPr>
          <p:cNvPr id="4" name="Slide Number Placeholder 3"/>
          <p:cNvSpPr>
            <a:spLocks noGrp="1"/>
          </p:cNvSpPr>
          <p:nvPr>
            <p:ph type="sldNum" sz="quarter" idx="5"/>
          </p:nvPr>
        </p:nvSpPr>
        <p:spPr/>
        <p:txBody>
          <a:bodyPr/>
          <a:lstStyle/>
          <a:p>
            <a:fld id="{9A4EC7EF-95E1-3D44-A982-BC7A3E9C617E}" type="slidenum">
              <a:rPr lang="en-GB" smtClean="0"/>
              <a:t>1</a:t>
            </a:fld>
            <a:endParaRPr lang="en-GB"/>
          </a:p>
        </p:txBody>
      </p:sp>
    </p:spTree>
    <p:extLst>
      <p:ext uri="{BB962C8B-B14F-4D97-AF65-F5344CB8AC3E}">
        <p14:creationId xmlns:p14="http://schemas.microsoft.com/office/powerpoint/2010/main" val="2475756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C2C61A-769C-0354-423C-341F91D19B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55FE61-175A-6A44-50B8-D2D98B253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B1D393-AC60-EB4C-3110-52A03B34882C}"/>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91A58F36-D7FF-D119-FA1F-96B7FA73F44B}"/>
              </a:ext>
            </a:extLst>
          </p:cNvPr>
          <p:cNvSpPr>
            <a:spLocks noGrp="1"/>
          </p:cNvSpPr>
          <p:nvPr>
            <p:ph type="sldNum" sz="quarter" idx="5"/>
          </p:nvPr>
        </p:nvSpPr>
        <p:spPr/>
        <p:txBody>
          <a:bodyPr/>
          <a:lstStyle/>
          <a:p>
            <a:fld id="{9A4EC7EF-95E1-3D44-A982-BC7A3E9C617E}" type="slidenum">
              <a:rPr lang="en-GB" smtClean="0"/>
              <a:t>2</a:t>
            </a:fld>
            <a:endParaRPr lang="en-GB"/>
          </a:p>
        </p:txBody>
      </p:sp>
    </p:spTree>
    <p:extLst>
      <p:ext uri="{BB962C8B-B14F-4D97-AF65-F5344CB8AC3E}">
        <p14:creationId xmlns:p14="http://schemas.microsoft.com/office/powerpoint/2010/main" val="4049155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F3DF2-5991-0766-16B9-01D4850B94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E39BA-5C4A-B485-444A-13965C7806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021B63-BC4B-DF61-A1F0-B7C9FD2391E4}"/>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multiple forms of subordinate legislation will be changed as a package (some of which will be drawn from </a:t>
            </a:r>
            <a:r>
              <a:rPr lang="en-GB" sz="800" err="1">
                <a:solidFill>
                  <a:srgbClr val="FF0000"/>
                </a:solidFill>
                <a:latin typeface="Arial" panose="020B0604020202020204" pitchFamily="34" charset="0"/>
                <a:cs typeface="Arial" panose="020B0604020202020204" pitchFamily="34" charset="0"/>
              </a:rPr>
              <a:t>ToS</a:t>
            </a:r>
            <a:r>
              <a:rPr lang="en-GB" sz="800">
                <a:solidFill>
                  <a:srgbClr val="FF0000"/>
                </a:solidFill>
                <a:latin typeface="Arial" panose="020B0604020202020204" pitchFamily="34" charset="0"/>
                <a:cs typeface="Arial" panose="020B0604020202020204" pitchFamily="34" charset="0"/>
              </a:rPr>
              <a:t>).</a:t>
            </a:r>
          </a:p>
        </p:txBody>
      </p:sp>
      <p:sp>
        <p:nvSpPr>
          <p:cNvPr id="4" name="Slide Number Placeholder 3">
            <a:extLst>
              <a:ext uri="{FF2B5EF4-FFF2-40B4-BE49-F238E27FC236}">
                <a16:creationId xmlns:a16="http://schemas.microsoft.com/office/drawing/2014/main" id="{D0A1FFE5-B96F-0C1E-0B2D-9326CC25976D}"/>
              </a:ext>
            </a:extLst>
          </p:cNvPr>
          <p:cNvSpPr>
            <a:spLocks noGrp="1"/>
          </p:cNvSpPr>
          <p:nvPr>
            <p:ph type="sldNum" sz="quarter" idx="5"/>
          </p:nvPr>
        </p:nvSpPr>
        <p:spPr/>
        <p:txBody>
          <a:bodyPr/>
          <a:lstStyle/>
          <a:p>
            <a:fld id="{9A4EC7EF-95E1-3D44-A982-BC7A3E9C617E}" type="slidenum">
              <a:rPr lang="en-GB" smtClean="0"/>
              <a:t>4</a:t>
            </a:fld>
            <a:endParaRPr lang="en-GB"/>
          </a:p>
        </p:txBody>
      </p:sp>
    </p:spTree>
    <p:extLst>
      <p:ext uri="{BB962C8B-B14F-4D97-AF65-F5344CB8AC3E}">
        <p14:creationId xmlns:p14="http://schemas.microsoft.com/office/powerpoint/2010/main" val="987396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Roles and expectations for local implementation
[Sources]
- PRN02466 Professional assurance framework for delivering NHS community pharmacy clinical services FINAL DRAFT v0.1.pdf: Sections 2.1, 2.4, 2.5, 2.5.1 and 3 on commissioner, employer, individual, prescribing and concerns responsibilities.
- Prof Ass Framework Implementation.docx: FAQs on employer checks, record retention, prescribing requirements, supervisor or mentor access, portfolio, monitoring compliance and managing concerns.</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9430347-B568-4414-A4F3-2837A511597A}" type="slidenum">
              <a:rPr lang="en-GB" smtClean="0"/>
              <a:t>11</a:t>
            </a:fld>
            <a:endParaRPr lang="en-GB"/>
          </a:p>
        </p:txBody>
      </p:sp>
    </p:spTree>
    <p:extLst>
      <p:ext uri="{BB962C8B-B14F-4D97-AF65-F5344CB8AC3E}">
        <p14:creationId xmlns:p14="http://schemas.microsoft.com/office/powerpoint/2010/main" val="22717601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a:extLst>
            <a:ext uri="{FF2B5EF4-FFF2-40B4-BE49-F238E27FC236}">
              <a16:creationId xmlns:a16="http://schemas.microsoft.com/office/drawing/2014/main" id="{F58F84BD-180F-79D1-4A56-D5840439D84A}"/>
            </a:ext>
          </a:extLst>
        </p:cNvPr>
        <p:cNvGrpSpPr/>
        <p:nvPr/>
      </p:nvGrpSpPr>
      <p:grpSpPr>
        <a:xfrm>
          <a:off x="0" y="0"/>
          <a:ext cx="0" cy="0"/>
          <a:chOff x="0" y="0"/>
          <a:chExt cx="0" cy="0"/>
        </a:xfrm>
      </p:grpSpPr>
      <p:sp>
        <p:nvSpPr>
          <p:cNvPr id="95" name="Google Shape;95;g2da86451705_0_52:notes">
            <a:extLst>
              <a:ext uri="{FF2B5EF4-FFF2-40B4-BE49-F238E27FC236}">
                <a16:creationId xmlns:a16="http://schemas.microsoft.com/office/drawing/2014/main" id="{AB8DE2D3-3257-83D0-17BE-738E0A8DE8D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2da86451705_0_52:notes">
            <a:extLst>
              <a:ext uri="{FF2B5EF4-FFF2-40B4-BE49-F238E27FC236}">
                <a16:creationId xmlns:a16="http://schemas.microsoft.com/office/drawing/2014/main" id="{32C6413E-84ED-BF72-379B-12D5BA3D30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46929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 Id="rId5" Type="http://schemas.openxmlformats.org/officeDocument/2006/relationships/image" Target="../media/image10.png"/><Relationship Id="rId4" Type="http://schemas.openxmlformats.org/officeDocument/2006/relationships/image" Target="../media/image9.jpe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C58AC-342F-63A7-2685-BB04D5DDF8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91D6BB0-9B58-EB41-D78D-43C0A46F168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B653B0A-1E8F-4547-7C95-183FA9AFEB3F}"/>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B71A83C5-A665-7958-1FD1-775BB6E72FAC}"/>
              </a:ext>
            </a:extLst>
          </p:cNvPr>
          <p:cNvSpPr>
            <a:spLocks noGrp="1"/>
          </p:cNvSpPr>
          <p:nvPr>
            <p:ph type="ftr" sz="quarter" idx="11"/>
          </p:nvPr>
        </p:nvSpPr>
        <p:spPr/>
        <p:txBody>
          <a:bodyPr/>
          <a:lstStyle/>
          <a:p>
            <a:r>
              <a:rPr lang="en-GB"/>
              <a:t>CONFIDENTIAL: NOT FOR CIRCULATION</a:t>
            </a:r>
          </a:p>
        </p:txBody>
      </p:sp>
      <p:sp>
        <p:nvSpPr>
          <p:cNvPr id="6" name="Slide Number Placeholder 5">
            <a:extLst>
              <a:ext uri="{FF2B5EF4-FFF2-40B4-BE49-F238E27FC236}">
                <a16:creationId xmlns:a16="http://schemas.microsoft.com/office/drawing/2014/main" id="{8A9D6E7B-5F64-FAB1-9E59-1DF54ECCCC78}"/>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1677970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65CD6-765A-0D58-84F0-0A93C66E87A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0C780E-62BB-E478-B22C-972FB3780D4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94246EF-1842-6428-F133-AD9A1444BEB2}"/>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32913640-4ED0-1B1C-F917-4C402C885E66}"/>
              </a:ext>
            </a:extLst>
          </p:cNvPr>
          <p:cNvSpPr>
            <a:spLocks noGrp="1"/>
          </p:cNvSpPr>
          <p:nvPr>
            <p:ph type="ftr" sz="quarter" idx="11"/>
          </p:nvPr>
        </p:nvSpPr>
        <p:spPr/>
        <p:txBody>
          <a:bodyPr/>
          <a:lstStyle/>
          <a:p>
            <a:r>
              <a:rPr lang="en-GB"/>
              <a:t>CONFIDENTIAL: NOT FOR CIRCULATION</a:t>
            </a:r>
          </a:p>
        </p:txBody>
      </p:sp>
      <p:sp>
        <p:nvSpPr>
          <p:cNvPr id="6" name="Slide Number Placeholder 5">
            <a:extLst>
              <a:ext uri="{FF2B5EF4-FFF2-40B4-BE49-F238E27FC236}">
                <a16:creationId xmlns:a16="http://schemas.microsoft.com/office/drawing/2014/main" id="{7CDD0F9E-419A-FB66-883F-155A9A944859}"/>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171426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461C62-9960-AAC8-2FB0-02FAF4A708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85B91B3-803F-0B21-3AFC-7BACE6C13B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A331EA-A5D5-727F-464E-E764349216E3}"/>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F94E3F02-D977-3985-B52E-76372AAFE235}"/>
              </a:ext>
            </a:extLst>
          </p:cNvPr>
          <p:cNvSpPr>
            <a:spLocks noGrp="1"/>
          </p:cNvSpPr>
          <p:nvPr>
            <p:ph type="ftr" sz="quarter" idx="11"/>
          </p:nvPr>
        </p:nvSpPr>
        <p:spPr/>
        <p:txBody>
          <a:bodyPr/>
          <a:lstStyle/>
          <a:p>
            <a:r>
              <a:rPr lang="en-GB"/>
              <a:t>CONFIDENTIAL: NOT FOR CIRCULATION</a:t>
            </a:r>
          </a:p>
        </p:txBody>
      </p:sp>
      <p:sp>
        <p:nvSpPr>
          <p:cNvPr id="6" name="Slide Number Placeholder 5">
            <a:extLst>
              <a:ext uri="{FF2B5EF4-FFF2-40B4-BE49-F238E27FC236}">
                <a16:creationId xmlns:a16="http://schemas.microsoft.com/office/drawing/2014/main" id="{62F84720-55D6-98B1-CAA1-7ED520586B5E}"/>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36814180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23622800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ctrTitle" hasCustomPrompt="1"/>
          </p:nvPr>
        </p:nvSpPr>
        <p:spPr>
          <a:xfrm>
            <a:off x="914400" y="2130426"/>
            <a:ext cx="10363200" cy="1470025"/>
          </a:xfrm>
        </p:spPr>
        <p:txBody>
          <a:bodyPr>
            <a:normAutofit/>
          </a:bodyPr>
          <a:lstStyle>
            <a:lvl1pPr algn="ctr">
              <a:defRPr sz="3200">
                <a:solidFill>
                  <a:schemeClr val="bg1"/>
                </a:solidFill>
              </a:defRPr>
            </a:lvl1pPr>
          </a:lstStyle>
          <a:p>
            <a:r>
              <a:rPr lang="en-GB"/>
              <a:t>PRESENTATION TITLE</a:t>
            </a:r>
          </a:p>
        </p:txBody>
      </p:sp>
      <p:sp>
        <p:nvSpPr>
          <p:cNvPr id="3" name="Subtitle 2"/>
          <p:cNvSpPr>
            <a:spLocks noGrp="1"/>
          </p:cNvSpPr>
          <p:nvPr>
            <p:ph type="subTitle" idx="1" hasCustomPrompt="1"/>
          </p:nvPr>
        </p:nvSpPr>
        <p:spPr>
          <a:xfrm>
            <a:off x="1828800" y="3429000"/>
            <a:ext cx="8534400" cy="533400"/>
          </a:xfr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Your name/title</a:t>
            </a:r>
          </a:p>
        </p:txBody>
      </p:sp>
      <p:sp>
        <p:nvSpPr>
          <p:cNvPr id="7" name="Text Placeholder 6"/>
          <p:cNvSpPr>
            <a:spLocks noGrp="1"/>
          </p:cNvSpPr>
          <p:nvPr>
            <p:ph type="body" sz="quarter" idx="10" hasCustomPrompt="1"/>
          </p:nvPr>
        </p:nvSpPr>
        <p:spPr>
          <a:xfrm>
            <a:off x="1828800" y="3886200"/>
            <a:ext cx="8534400" cy="533400"/>
          </a:xfrm>
        </p:spPr>
        <p:txBody>
          <a:bodyPr/>
          <a:lstStyle>
            <a:lvl1pPr algn="ctr">
              <a:buNone/>
              <a:defRPr>
                <a:solidFill>
                  <a:schemeClr val="bg1"/>
                </a:solidFill>
              </a:defRPr>
            </a:lvl1pPr>
          </a:lstStyle>
          <a:p>
            <a:pPr lvl="0"/>
            <a:r>
              <a:rPr lang="en-US"/>
              <a:t>Date</a:t>
            </a:r>
          </a:p>
        </p:txBody>
      </p:sp>
    </p:spTree>
    <p:extLst>
      <p:ext uri="{BB962C8B-B14F-4D97-AF65-F5344CB8AC3E}">
        <p14:creationId xmlns:p14="http://schemas.microsoft.com/office/powerpoint/2010/main" val="172366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 Grid Boxes, Titles 2UP +Intro ">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01863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73BAF5-5900-0C46-ED91-BD67D9ED44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5" name="Straight Connector 24">
            <a:extLst>
              <a:ext uri="{FF2B5EF4-FFF2-40B4-BE49-F238E27FC236}">
                <a16:creationId xmlns:a16="http://schemas.microsoft.com/office/drawing/2014/main" id="{B1E58B1A-02A3-B84A-8BB1-27D19814EDB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591555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799251" y="265003"/>
            <a:ext cx="9817949" cy="771317"/>
          </a:xfrm>
          <a:prstGeom prst="rect">
            <a:avLst/>
          </a:prstGeom>
        </p:spPr>
        <p:txBody>
          <a:bodyPr>
            <a:normAutofit/>
          </a:bodyPr>
          <a:lstStyle>
            <a:lvl1pPr>
              <a:defRPr sz="4400" b="0">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799250" y="1351280"/>
            <a:ext cx="10661229" cy="4541505"/>
          </a:xfrm>
          <a:prstGeom prst="rect">
            <a:avLst/>
          </a:prstGeom>
        </p:spPr>
        <p:txBody>
          <a:bodyPr>
            <a:normAutofit/>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2" name="Picture 1">
            <a:extLst>
              <a:ext uri="{FF2B5EF4-FFF2-40B4-BE49-F238E27FC236}">
                <a16:creationId xmlns:a16="http://schemas.microsoft.com/office/drawing/2014/main" id="{310B1CEF-8708-C7A4-562F-7120AFF35611}"/>
              </a:ext>
            </a:extLst>
          </p:cNvPr>
          <p:cNvPicPr>
            <a:picLocks noChangeAspect="1"/>
          </p:cNvPicPr>
          <p:nvPr userDrawn="1"/>
        </p:nvPicPr>
        <p:blipFill>
          <a:blip r:embed="rId2"/>
          <a:stretch>
            <a:fillRect/>
          </a:stretch>
        </p:blipFill>
        <p:spPr>
          <a:xfrm rot="10800000">
            <a:off x="9184510" y="244040"/>
            <a:ext cx="3064672" cy="187960"/>
          </a:xfrm>
          <a:prstGeom prst="rect">
            <a:avLst/>
          </a:prstGeom>
        </p:spPr>
      </p:pic>
      <p:cxnSp>
        <p:nvCxnSpPr>
          <p:cNvPr id="4" name="Straight Connector 3">
            <a:extLst>
              <a:ext uri="{FF2B5EF4-FFF2-40B4-BE49-F238E27FC236}">
                <a16:creationId xmlns:a16="http://schemas.microsoft.com/office/drawing/2014/main" id="{E4EA7BD0-A980-6F3B-A767-C8FBF03B116E}"/>
              </a:ext>
            </a:extLst>
          </p:cNvPr>
          <p:cNvCxnSpPr>
            <a:cxnSpLocks/>
          </p:cNvCxnSpPr>
          <p:nvPr userDrawn="1"/>
        </p:nvCxnSpPr>
        <p:spPr>
          <a:xfrm>
            <a:off x="432000" y="6336000"/>
            <a:ext cx="11376000" cy="0"/>
          </a:xfrm>
          <a:prstGeom prst="line">
            <a:avLst/>
          </a:prstGeom>
          <a:noFill/>
          <a:ln w="6350" cap="flat" cmpd="sng" algn="ctr">
            <a:solidFill>
              <a:srgbClr val="768692"/>
            </a:solidFill>
            <a:prstDash val="solid"/>
            <a:miter lim="800000"/>
          </a:ln>
          <a:effectLst/>
        </p:spPr>
      </p:cxnSp>
    </p:spTree>
    <p:extLst>
      <p:ext uri="{BB962C8B-B14F-4D97-AF65-F5344CB8AC3E}">
        <p14:creationId xmlns:p14="http://schemas.microsoft.com/office/powerpoint/2010/main" val="5960375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FCB08CE-B749-4A34-8E38-256DAB23FDA3}"/>
              </a:ext>
            </a:extLst>
          </p:cNvPr>
          <p:cNvSpPr txBox="1"/>
          <p:nvPr userDrawn="1"/>
        </p:nvSpPr>
        <p:spPr>
          <a:xfrm>
            <a:off x="291314" y="6372536"/>
            <a:ext cx="647362" cy="276999"/>
          </a:xfrm>
          <a:prstGeom prst="rect">
            <a:avLst/>
          </a:prstGeom>
          <a:noFill/>
        </p:spPr>
        <p:txBody>
          <a:bodyPr wrap="square" rtlCol="0">
            <a:spAutoFit/>
          </a:bodyPr>
          <a:lstStyle/>
          <a:p>
            <a:pPr algn="l"/>
            <a:fld id="{34F92BC6-D7C3-584B-87F2-0B845776A5AD}" type="slidenum">
              <a:rPr lang="en-US" sz="1200" smtClean="0">
                <a:solidFill>
                  <a:schemeClr val="accent3">
                    <a:lumMod val="60000"/>
                    <a:lumOff val="40000"/>
                  </a:schemeClr>
                </a:solidFill>
                <a:latin typeface="Arial" panose="020B0604020202020204" pitchFamily="34" charset="0"/>
                <a:cs typeface="Arial" panose="020B0604020202020204" pitchFamily="34" charset="0"/>
              </a:rPr>
              <a:pPr algn="l"/>
              <a:t>‹#›</a:t>
            </a:fld>
            <a:r>
              <a:rPr lang="en-US" sz="1200">
                <a:solidFill>
                  <a:schemeClr val="accent3">
                    <a:lumMod val="60000"/>
                    <a:lumOff val="40000"/>
                  </a:schemeClr>
                </a:solidFill>
                <a:latin typeface="Arial" panose="020B0604020202020204" pitchFamily="34" charset="0"/>
                <a:cs typeface="Arial" panose="020B0604020202020204" pitchFamily="34" charset="0"/>
              </a:rPr>
              <a:t> </a:t>
            </a:r>
            <a:r>
              <a:rPr lang="en-US" sz="1200">
                <a:solidFill>
                  <a:schemeClr val="accent3"/>
                </a:solidFill>
                <a:latin typeface="Arial" panose="020B0604020202020204" pitchFamily="34" charset="0"/>
                <a:cs typeface="Arial" panose="020B0604020202020204" pitchFamily="34" charset="0"/>
              </a:rPr>
              <a:t>  </a:t>
            </a:r>
            <a:r>
              <a:rPr lang="en-US" sz="1200">
                <a:solidFill>
                  <a:srgbClr val="005EB8"/>
                </a:solidFill>
                <a:latin typeface="Arial" panose="020B0604020202020204" pitchFamily="34" charset="0"/>
                <a:cs typeface="Arial" panose="020B0604020202020204" pitchFamily="34" charset="0"/>
              </a:rPr>
              <a:t>|</a:t>
            </a:r>
            <a:endParaRPr lang="en-US" sz="1200">
              <a:solidFill>
                <a:schemeClr val="accent3"/>
              </a:solidFill>
              <a:latin typeface="Arial" panose="020B0604020202020204" pitchFamily="34" charset="0"/>
              <a:cs typeface="Arial" panose="020B0604020202020204" pitchFamily="34" charset="0"/>
            </a:endParaRPr>
          </a:p>
        </p:txBody>
      </p:sp>
      <p:sp>
        <p:nvSpPr>
          <p:cNvPr id="12" name="Title 10">
            <a:extLst>
              <a:ext uri="{FF2B5EF4-FFF2-40B4-BE49-F238E27FC236}">
                <a16:creationId xmlns:a16="http://schemas.microsoft.com/office/drawing/2014/main" id="{22B34758-9E88-47CF-97D6-6500D97D9E41}"/>
              </a:ext>
            </a:extLst>
          </p:cNvPr>
          <p:cNvSpPr>
            <a:spLocks noGrp="1"/>
          </p:cNvSpPr>
          <p:nvPr>
            <p:ph type="title"/>
          </p:nvPr>
        </p:nvSpPr>
        <p:spPr>
          <a:xfrm>
            <a:off x="402720" y="289071"/>
            <a:ext cx="9909680" cy="611649"/>
          </a:xfrm>
          <a:prstGeom prst="rect">
            <a:avLst/>
          </a:prstGeom>
        </p:spPr>
        <p:txBody>
          <a:bodyPr>
            <a:normAutofit/>
          </a:bodyPr>
          <a:lstStyle>
            <a:lvl1pPr>
              <a:defRPr sz="2400" b="1">
                <a:solidFill>
                  <a:srgbClr val="005EB8"/>
                </a:solidFill>
                <a:latin typeface="Arial" panose="020B0604020202020204" pitchFamily="34" charset="0"/>
                <a:cs typeface="Arial" panose="020B0604020202020204" pitchFamily="34" charset="0"/>
              </a:defRPr>
            </a:lvl1pPr>
          </a:lstStyle>
          <a:p>
            <a:r>
              <a:rPr lang="en-US"/>
              <a:t>Click to edit Master title style</a:t>
            </a:r>
            <a:endParaRPr lang="en-US" sz="2800">
              <a:solidFill>
                <a:srgbClr val="005EB8"/>
              </a:solidFill>
              <a:latin typeface="Arial" charset="0"/>
              <a:ea typeface="Arial" charset="0"/>
              <a:cs typeface="Arial" charset="0"/>
            </a:endParaRPr>
          </a:p>
        </p:txBody>
      </p:sp>
      <p:sp>
        <p:nvSpPr>
          <p:cNvPr id="13" name="Content Placeholder 9">
            <a:extLst>
              <a:ext uri="{FF2B5EF4-FFF2-40B4-BE49-F238E27FC236}">
                <a16:creationId xmlns:a16="http://schemas.microsoft.com/office/drawing/2014/main" id="{34C2919C-3AD4-436F-A0CC-4F48C43AA521}"/>
              </a:ext>
            </a:extLst>
          </p:cNvPr>
          <p:cNvSpPr>
            <a:spLocks noGrp="1"/>
          </p:cNvSpPr>
          <p:nvPr>
            <p:ph sz="quarter" idx="10"/>
          </p:nvPr>
        </p:nvSpPr>
        <p:spPr>
          <a:xfrm>
            <a:off x="409347" y="1155811"/>
            <a:ext cx="10641498" cy="2244128"/>
          </a:xfrm>
          <a:prstGeom prst="rect">
            <a:avLst/>
          </a:prstGeom>
        </p:spPr>
        <p:txBody>
          <a:bodyPr>
            <a:normAutofit/>
          </a:bodyPr>
          <a:lstStyle>
            <a:lvl1pPr>
              <a:defRPr sz="16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14" name="Picture 13" descr="A picture containing clipart&#10;&#10;Description generated with very high confidence">
            <a:extLst>
              <a:ext uri="{FF2B5EF4-FFF2-40B4-BE49-F238E27FC236}">
                <a16:creationId xmlns:a16="http://schemas.microsoft.com/office/drawing/2014/main" id="{284323AA-9573-44A2-B321-13F3CEFFCC69}"/>
              </a:ext>
            </a:extLst>
          </p:cNvPr>
          <p:cNvPicPr>
            <a:picLocks noChangeAspect="1"/>
          </p:cNvPicPr>
          <p:nvPr userDrawn="1"/>
        </p:nvPicPr>
        <p:blipFill>
          <a:blip r:embed="rId2"/>
          <a:stretch>
            <a:fillRect/>
          </a:stretch>
        </p:blipFill>
        <p:spPr>
          <a:xfrm>
            <a:off x="10535749" y="104650"/>
            <a:ext cx="1308943" cy="528611"/>
          </a:xfrm>
          <a:prstGeom prst="rect">
            <a:avLst/>
          </a:prstGeom>
        </p:spPr>
      </p:pic>
    </p:spTree>
    <p:extLst>
      <p:ext uri="{BB962C8B-B14F-4D97-AF65-F5344CB8AC3E}">
        <p14:creationId xmlns:p14="http://schemas.microsoft.com/office/powerpoint/2010/main" val="91151254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467087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White / Titles">
  <p:cSld name="White / Titles">
    <p:spTree>
      <p:nvGrpSpPr>
        <p:cNvPr id="1" name="Shape 9"/>
        <p:cNvGrpSpPr/>
        <p:nvPr/>
      </p:nvGrpSpPr>
      <p:grpSpPr>
        <a:xfrm>
          <a:off x="0" y="0"/>
          <a:ext cx="0" cy="0"/>
          <a:chOff x="0" y="0"/>
          <a:chExt cx="0" cy="0"/>
        </a:xfrm>
      </p:grpSpPr>
      <p:pic>
        <p:nvPicPr>
          <p:cNvPr id="10" name="Google Shape;10;p4"/>
          <p:cNvPicPr preferRelativeResize="0"/>
          <p:nvPr/>
        </p:nvPicPr>
        <p:blipFill>
          <a:blip r:embed="rId2">
            <a:alphaModFix/>
          </a:blip>
          <a:stretch>
            <a:fillRect/>
          </a:stretch>
        </p:blipFill>
        <p:spPr>
          <a:xfrm>
            <a:off x="11758367" y="6360767"/>
            <a:ext cx="247300" cy="247300"/>
          </a:xfrm>
          <a:prstGeom prst="rect">
            <a:avLst/>
          </a:prstGeom>
          <a:noFill/>
          <a:ln>
            <a:noFill/>
          </a:ln>
        </p:spPr>
      </p:pic>
      <p:sp>
        <p:nvSpPr>
          <p:cNvPr id="11" name="Google Shape;11;p4"/>
          <p:cNvSpPr txBox="1"/>
          <p:nvPr/>
        </p:nvSpPr>
        <p:spPr>
          <a:xfrm>
            <a:off x="568349" y="6340787"/>
            <a:ext cx="3618168" cy="348685"/>
          </a:xfrm>
          <a:prstGeom prst="rect">
            <a:avLst/>
          </a:prstGeom>
          <a:noFill/>
          <a:ln>
            <a:noFill/>
          </a:ln>
        </p:spPr>
        <p:txBody>
          <a:bodyPr spcFirstLastPara="1" wrap="square" lIns="0" tIns="0" rIns="0" bIns="0" anchor="t" anchorCtr="0">
            <a:spAutoFit/>
          </a:bodyPr>
          <a:lstStyle/>
          <a:p>
            <a:pPr marL="109725" lvl="0" indent="-109725" algn="l" rtl="0">
              <a:spcBef>
                <a:spcPts val="0"/>
              </a:spcBef>
              <a:spcAft>
                <a:spcPts val="0"/>
              </a:spcAft>
              <a:buNone/>
            </a:pPr>
            <a:r>
              <a:rPr lang="en-GB" sz="1333">
                <a:solidFill>
                  <a:srgbClr val="181732"/>
                </a:solidFill>
                <a:latin typeface="DM Sans"/>
                <a:ea typeface="DM Sans"/>
                <a:cs typeface="DM Sans"/>
                <a:sym typeface="DM Sans"/>
              </a:rPr>
              <a:t>CLEO Systems - Simplifying </a:t>
            </a:r>
            <a:r>
              <a:rPr lang="en-GB" sz="1333">
                <a:solidFill>
                  <a:srgbClr val="181732"/>
                </a:solidFill>
                <a:latin typeface="Borel"/>
                <a:ea typeface="Borel"/>
                <a:cs typeface="Borel"/>
                <a:sym typeface="Borel"/>
              </a:rPr>
              <a:t>connected </a:t>
            </a:r>
            <a:r>
              <a:rPr lang="en-GB" sz="1333">
                <a:solidFill>
                  <a:srgbClr val="181732"/>
                </a:solidFill>
                <a:latin typeface="DM Sans"/>
                <a:ea typeface="DM Sans"/>
                <a:cs typeface="DM Sans"/>
                <a:sym typeface="DM Sans"/>
              </a:rPr>
              <a:t>care</a:t>
            </a:r>
            <a:endParaRPr lang="en-GB" sz="1333">
              <a:solidFill>
                <a:srgbClr val="181732"/>
              </a:solidFill>
              <a:latin typeface="Borel"/>
              <a:ea typeface="Borel"/>
              <a:cs typeface="Borel"/>
              <a:sym typeface="Borel"/>
            </a:endParaRPr>
          </a:p>
          <a:p>
            <a:pPr marL="109725" lvl="0" indent="-109725" algn="l" rtl="0">
              <a:spcBef>
                <a:spcPts val="0"/>
              </a:spcBef>
              <a:spcAft>
                <a:spcPts val="0"/>
              </a:spcAft>
              <a:buNone/>
            </a:pPr>
            <a:endParaRPr sz="933">
              <a:solidFill>
                <a:srgbClr val="181732"/>
              </a:solidFill>
              <a:latin typeface="Borel"/>
              <a:ea typeface="Borel"/>
              <a:cs typeface="Borel"/>
              <a:sym typeface="Borel"/>
            </a:endParaRPr>
          </a:p>
        </p:txBody>
      </p:sp>
    </p:spTree>
    <p:extLst>
      <p:ext uri="{BB962C8B-B14F-4D97-AF65-F5344CB8AC3E}">
        <p14:creationId xmlns:p14="http://schemas.microsoft.com/office/powerpoint/2010/main" val="57974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8CB5A-4952-AA8D-64A0-7B9C714CD00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D7E9B3E-FF26-C614-7A40-62232D4103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F3F0CCC-346B-7CA2-D64B-DD5FE87365F7}"/>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0F2BEB7A-6205-1143-2E3B-7710BE72EBBC}"/>
              </a:ext>
            </a:extLst>
          </p:cNvPr>
          <p:cNvSpPr>
            <a:spLocks noGrp="1"/>
          </p:cNvSpPr>
          <p:nvPr>
            <p:ph type="ftr" sz="quarter" idx="11"/>
          </p:nvPr>
        </p:nvSpPr>
        <p:spPr/>
        <p:txBody>
          <a:bodyPr/>
          <a:lstStyle/>
          <a:p>
            <a:r>
              <a:rPr lang="en-GB"/>
              <a:t>CONFIDENTIAL: NOT FOR CIRCULATION</a:t>
            </a:r>
          </a:p>
        </p:txBody>
      </p:sp>
      <p:sp>
        <p:nvSpPr>
          <p:cNvPr id="6" name="Slide Number Placeholder 5">
            <a:extLst>
              <a:ext uri="{FF2B5EF4-FFF2-40B4-BE49-F238E27FC236}">
                <a16:creationId xmlns:a16="http://schemas.microsoft.com/office/drawing/2014/main" id="{281096CA-3E17-BA2F-1E20-8F2DE8FF44EE}"/>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20070532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40964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 name="ML Clinical logo" descr="ML Clinical Pharmacy Services logo">
            <a:extLst>
              <a:ext uri="{FF2B5EF4-FFF2-40B4-BE49-F238E27FC236}">
                <a16:creationId xmlns:a16="http://schemas.microsoft.com/office/drawing/2014/main" id="{6E46AC93-0D49-C142-9C16-E60099DF6429}"/>
              </a:ext>
            </a:extLst>
          </p:cNvPr>
          <p:cNvPicPr>
            <a:picLocks noGrp="1" noRot="1" noChangeAspect="1" noMove="1" noResize="1" noEditPoints="1" noAdjustHandles="1" noChangeArrowheads="1" noChangeShapeType="1" noCrop="1"/>
          </p:cNvPicPr>
          <p:nvPr userDrawn="1"/>
        </p:nvPicPr>
        <p:blipFill>
          <a:blip r:embed="rId3"/>
          <a:srcRect/>
          <a:stretch/>
        </p:blipFill>
        <p:spPr>
          <a:xfrm>
            <a:off x="404566" y="504000"/>
            <a:ext cx="2682477" cy="759600"/>
          </a:xfrm>
          <a:prstGeom prst="rect">
            <a:avLst/>
          </a:prstGeom>
        </p:spPr>
      </p:pic>
      <p:pic>
        <p:nvPicPr>
          <p:cNvPr id="4" name="NHS logo" descr="NHS logo">
            <a:extLst>
              <a:ext uri="{FF2B5EF4-FFF2-40B4-BE49-F238E27FC236}">
                <a16:creationId xmlns:a16="http://schemas.microsoft.com/office/drawing/2014/main" id="{F2904F79-8F5B-8E11-EEED-6213BEFD07BA}"/>
              </a:ext>
            </a:extLst>
          </p:cNvPr>
          <p:cNvPicPr>
            <a:picLocks noGrp="1" noRot="1" noMove="1" noResize="1" noEditPoints="1" noAdjustHandles="1" noChangeArrowheads="1" noChangeShapeType="1" noCrop="1"/>
          </p:cNvPicPr>
          <p:nvPr userDrawn="1"/>
        </p:nvPicPr>
        <p:blipFill>
          <a:blip r:embed="rId4"/>
          <a:stretch>
            <a:fillRect/>
          </a:stretch>
        </p:blipFill>
        <p:spPr>
          <a:xfrm>
            <a:off x="10582093" y="504000"/>
            <a:ext cx="1080001" cy="432000"/>
          </a:xfrm>
          <a:prstGeom prst="rect">
            <a:avLst/>
          </a:prstGeom>
        </p:spPr>
      </p:pic>
      <p:sp>
        <p:nvSpPr>
          <p:cNvPr id="7" name="Title">
            <a:extLst>
              <a:ext uri="{FF2B5EF4-FFF2-40B4-BE49-F238E27FC236}">
                <a16:creationId xmlns:a16="http://schemas.microsoft.com/office/drawing/2014/main" id="{F856EB83-1FF3-4949-88C2-F9943066A68C}"/>
              </a:ext>
            </a:extLst>
          </p:cNvPr>
          <p:cNvSpPr>
            <a:spLocks noGrp="1"/>
          </p:cNvSpPr>
          <p:nvPr>
            <p:ph type="title"/>
          </p:nvPr>
        </p:nvSpPr>
        <p:spPr>
          <a:xfrm>
            <a:off x="404566" y="2351315"/>
            <a:ext cx="7285538" cy="1288784"/>
          </a:xfrm>
        </p:spPr>
        <p:txBody>
          <a:bodyPr anchor="b"/>
          <a:lstStyle>
            <a:lvl1pPr>
              <a:defRPr sz="4000" b="0" i="0">
                <a:solidFill>
                  <a:schemeClr val="tx2"/>
                </a:solidFill>
                <a:latin typeface="+mj-lt"/>
              </a:defRPr>
            </a:lvl1pPr>
          </a:lstStyle>
          <a:p>
            <a:r>
              <a:rPr lang="en-US"/>
              <a:t>Click to edit Master title style</a:t>
            </a:r>
          </a:p>
        </p:txBody>
      </p:sp>
      <p:sp>
        <p:nvSpPr>
          <p:cNvPr id="11" name="Text Placeholder">
            <a:extLst>
              <a:ext uri="{FF2B5EF4-FFF2-40B4-BE49-F238E27FC236}">
                <a16:creationId xmlns:a16="http://schemas.microsoft.com/office/drawing/2014/main" id="{F00375C5-A1B8-504E-B0EE-9D5ADE3212EF}"/>
              </a:ext>
            </a:extLst>
          </p:cNvPr>
          <p:cNvSpPr>
            <a:spLocks noGrp="1"/>
          </p:cNvSpPr>
          <p:nvPr>
            <p:ph type="body" idx="1"/>
          </p:nvPr>
        </p:nvSpPr>
        <p:spPr>
          <a:xfrm>
            <a:off x="404566" y="3871995"/>
            <a:ext cx="7312970" cy="752226"/>
          </a:xfrm>
          <a:prstGeom prst="rect">
            <a:avLst/>
          </a:prstGeom>
        </p:spPr>
        <p:txBody>
          <a:bodyPr/>
          <a:lstStyle>
            <a:lvl1pPr marL="0" indent="0">
              <a:buNone/>
              <a:defRPr sz="2400" b="1" i="0">
                <a:solidFill>
                  <a:schemeClr val="accent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pic>
        <p:nvPicPr>
          <p:cNvPr id="5" name="Part of ML" descr="Part of ML logo">
            <a:extLst>
              <a:ext uri="{FF2B5EF4-FFF2-40B4-BE49-F238E27FC236}">
                <a16:creationId xmlns:a16="http://schemas.microsoft.com/office/drawing/2014/main" id="{0E68BC75-16AE-DDD5-B840-FBEB2DAEF98C}"/>
              </a:ext>
            </a:extLst>
          </p:cNvPr>
          <p:cNvPicPr>
            <a:picLocks noGrp="1" noRot="1" noChangeAspect="1" noMove="1" noResize="1" noEditPoints="1" noAdjustHandles="1" noChangeArrowheads="1" noChangeShapeType="1" noCrop="1"/>
          </p:cNvPicPr>
          <p:nvPr userDrawn="1"/>
        </p:nvPicPr>
        <p:blipFill>
          <a:blip r:embed="rId5"/>
          <a:stretch>
            <a:fillRect/>
          </a:stretch>
        </p:blipFill>
        <p:spPr>
          <a:xfrm>
            <a:off x="404566" y="5850000"/>
            <a:ext cx="1668720" cy="504000"/>
          </a:xfrm>
          <a:prstGeom prst="rect">
            <a:avLst/>
          </a:prstGeom>
        </p:spPr>
      </p:pic>
    </p:spTree>
    <p:extLst>
      <p:ext uri="{BB962C8B-B14F-4D97-AF65-F5344CB8AC3E}">
        <p14:creationId xmlns:p14="http://schemas.microsoft.com/office/powerpoint/2010/main" val="3417463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Header">
    <p:bg>
      <p:bgPr>
        <a:gradFill>
          <a:gsLst>
            <a:gs pos="0">
              <a:schemeClr val="accent1"/>
            </a:gs>
            <a:gs pos="98000">
              <a:schemeClr val="accent2"/>
            </a:gs>
          </a:gsLst>
          <a:lin ang="2700000" scaled="0"/>
        </a:gradFill>
        <a:effectLst/>
      </p:bgPr>
    </p:bg>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0E267729-94E8-8D4D-B852-D832A1C9D64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4" name="Logo">
            <a:extLst>
              <a:ext uri="{FF2B5EF4-FFF2-40B4-BE49-F238E27FC236}">
                <a16:creationId xmlns:a16="http://schemas.microsoft.com/office/drawing/2014/main" id="{F1DD551D-0359-C096-4702-5FC11E1A3E7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6A800EF8-4A82-8A4C-96A0-D78EBD9ED1FD}"/>
              </a:ext>
            </a:extLst>
          </p:cNvPr>
          <p:cNvSpPr>
            <a:spLocks noGrp="1"/>
          </p:cNvSpPr>
          <p:nvPr>
            <p:ph type="title" hasCustomPrompt="1"/>
          </p:nvPr>
        </p:nvSpPr>
        <p:spPr>
          <a:xfrm>
            <a:off x="448057" y="1587500"/>
            <a:ext cx="7556256" cy="2082020"/>
          </a:xfrm>
        </p:spPr>
        <p:txBody>
          <a:bodyPr anchor="b"/>
          <a:lstStyle>
            <a:lvl1pPr>
              <a:defRPr sz="4400">
                <a:solidFill>
                  <a:schemeClr val="bg1"/>
                </a:solidFill>
              </a:defRPr>
            </a:lvl1pPr>
          </a:lstStyle>
          <a:p>
            <a:r>
              <a:rPr lang="en-US"/>
              <a:t>Click to edit Divider title style</a:t>
            </a:r>
          </a:p>
        </p:txBody>
      </p:sp>
      <p:sp>
        <p:nvSpPr>
          <p:cNvPr id="3" name="Text Placeholder">
            <a:extLst>
              <a:ext uri="{FF2B5EF4-FFF2-40B4-BE49-F238E27FC236}">
                <a16:creationId xmlns:a16="http://schemas.microsoft.com/office/drawing/2014/main" id="{13E2A1BD-6EA5-5148-AC97-A6CE1E2688DF}"/>
              </a:ext>
            </a:extLst>
          </p:cNvPr>
          <p:cNvSpPr>
            <a:spLocks noGrp="1"/>
          </p:cNvSpPr>
          <p:nvPr>
            <p:ph type="body" idx="1"/>
          </p:nvPr>
        </p:nvSpPr>
        <p:spPr>
          <a:xfrm>
            <a:off x="448057" y="4019408"/>
            <a:ext cx="7556256" cy="1746843"/>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5" name="Footer">
            <a:extLst>
              <a:ext uri="{FF2B5EF4-FFF2-40B4-BE49-F238E27FC236}">
                <a16:creationId xmlns:a16="http://schemas.microsoft.com/office/drawing/2014/main" id="{A84CCF75-3FD2-474E-AA65-26A4D2FF9A59}"/>
              </a:ext>
            </a:extLst>
          </p:cNvPr>
          <p:cNvSpPr>
            <a:spLocks noGrp="1"/>
          </p:cNvSpPr>
          <p:nvPr>
            <p:ph type="ftr" sz="quarter" idx="11"/>
          </p:nvPr>
        </p:nvSpPr>
        <p:spPr>
          <a:xfrm>
            <a:off x="431999" y="6256908"/>
            <a:ext cx="7572314" cy="601092"/>
          </a:xfrm>
        </p:spPr>
        <p:txBody>
          <a:bodyPr/>
          <a:lstStyle>
            <a:lvl1pPr>
              <a:defRPr>
                <a:solidFill>
                  <a:schemeClr val="bg1"/>
                </a:solidFill>
              </a:defRPr>
            </a:lvl1p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CCA3B0BE-4230-5A43-9A44-A12CA96786BE}"/>
              </a:ext>
            </a:extLst>
          </p:cNvPr>
          <p:cNvSpPr>
            <a:spLocks noGrp="1"/>
          </p:cNvSpPr>
          <p:nvPr>
            <p:ph type="sldNum" sz="quarter" idx="12"/>
          </p:nvPr>
        </p:nvSpPr>
        <p:spPr>
          <a:xfrm>
            <a:off x="11503479" y="6251175"/>
            <a:ext cx="253092" cy="606825"/>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10313959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2" name="Logo">
            <a:extLst>
              <a:ext uri="{FF2B5EF4-FFF2-40B4-BE49-F238E27FC236}">
                <a16:creationId xmlns:a16="http://schemas.microsoft.com/office/drawing/2014/main" id="{DFDA216A-4FAC-D912-C451-17AAFB07FB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9" name="Title">
            <a:extLst>
              <a:ext uri="{FF2B5EF4-FFF2-40B4-BE49-F238E27FC236}">
                <a16:creationId xmlns:a16="http://schemas.microsoft.com/office/drawing/2014/main" id="{7A0DEF28-C0AA-F34F-AC83-6E8DB1229F85}"/>
              </a:ext>
            </a:extLst>
          </p:cNvPr>
          <p:cNvSpPr>
            <a:spLocks noGrp="1"/>
          </p:cNvSpPr>
          <p:nvPr>
            <p:ph type="title"/>
          </p:nvPr>
        </p:nvSpPr>
        <p:spPr>
          <a:xfrm>
            <a:off x="431999" y="432908"/>
            <a:ext cx="10341016" cy="939182"/>
          </a:xfrm>
        </p:spPr>
        <p:txBody>
          <a:bodyPr/>
          <a:lstStyle>
            <a:lvl1pPr>
              <a:defRPr>
                <a:latin typeface="+mn-lt"/>
              </a:defRPr>
            </a:lvl1pPr>
          </a:lstStyle>
          <a:p>
            <a:r>
              <a:rPr lang="en-US"/>
              <a:t>Click to edit Master title style</a:t>
            </a:r>
          </a:p>
        </p:txBody>
      </p:sp>
      <p:sp>
        <p:nvSpPr>
          <p:cNvPr id="8" name="Content Placeholder">
            <a:extLst>
              <a:ext uri="{FF2B5EF4-FFF2-40B4-BE49-F238E27FC236}">
                <a16:creationId xmlns:a16="http://schemas.microsoft.com/office/drawing/2014/main" id="{F20987DA-20E4-6D48-AE56-E1B191556B69}"/>
              </a:ext>
            </a:extLst>
          </p:cNvPr>
          <p:cNvSpPr>
            <a:spLocks noGrp="1"/>
          </p:cNvSpPr>
          <p:nvPr>
            <p:ph idx="1"/>
          </p:nvPr>
        </p:nvSpPr>
        <p:spPr>
          <a:xfrm>
            <a:off x="431999" y="1816436"/>
            <a:ext cx="11324572" cy="4175950"/>
          </a:xfr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a:extLst>
              <a:ext uri="{FF2B5EF4-FFF2-40B4-BE49-F238E27FC236}">
                <a16:creationId xmlns:a16="http://schemas.microsoft.com/office/drawing/2014/main" id="{D1B354B6-4158-0247-AFE5-F9A8CE1C8C22}"/>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8BA5BB14-538F-1A4E-B3C9-EA3BA8B54064}"/>
              </a:ext>
            </a:extLst>
          </p:cNvPr>
          <p:cNvSpPr>
            <a:spLocks noGrp="1"/>
          </p:cNvSpPr>
          <p:nvPr>
            <p:ph type="sldNum" sz="quarter" idx="12"/>
          </p:nvPr>
        </p:nvSpPr>
        <p:spPr>
          <a:xfrm>
            <a:off x="11503479" y="6253200"/>
            <a:ext cx="253092" cy="604800"/>
          </a:xfrm>
        </p:spPr>
        <p:txBody>
          <a:bodyPr/>
          <a:lstStyle>
            <a:lvl1pPr>
              <a:defRPr sz="1200">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23181963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Content and Graphic 1">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A20E418B-C2E5-1548-B036-B48B1C87204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4" name="Logo">
            <a:extLst>
              <a:ext uri="{FF2B5EF4-FFF2-40B4-BE49-F238E27FC236}">
                <a16:creationId xmlns:a16="http://schemas.microsoft.com/office/drawing/2014/main" id="{71662E70-86D7-D56B-6E2C-F4FC0295562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10F19788-C706-E54F-B7A6-3ADBEE698AC6}"/>
              </a:ext>
            </a:extLst>
          </p:cNvPr>
          <p:cNvSpPr>
            <a:spLocks noGrp="1"/>
          </p:cNvSpPr>
          <p:nvPr>
            <p:ph type="title"/>
          </p:nvPr>
        </p:nvSpPr>
        <p:spPr>
          <a:xfrm>
            <a:off x="431999" y="432908"/>
            <a:ext cx="8813601" cy="939182"/>
          </a:xfrm>
        </p:spPr>
        <p:txBody>
          <a:bodyPr/>
          <a:lstStyle/>
          <a:p>
            <a:r>
              <a:rPr lang="en-US"/>
              <a:t>Click to edit Master title style</a:t>
            </a:r>
          </a:p>
        </p:txBody>
      </p:sp>
      <p:sp>
        <p:nvSpPr>
          <p:cNvPr id="3" name="Content Placeholder">
            <a:extLst>
              <a:ext uri="{FF2B5EF4-FFF2-40B4-BE49-F238E27FC236}">
                <a16:creationId xmlns:a16="http://schemas.microsoft.com/office/drawing/2014/main" id="{C554F17C-BC56-EC43-91BF-CA12F3B9654D}"/>
              </a:ext>
            </a:extLst>
          </p:cNvPr>
          <p:cNvSpPr>
            <a:spLocks noGrp="1"/>
          </p:cNvSpPr>
          <p:nvPr>
            <p:ph idx="1"/>
          </p:nvPr>
        </p:nvSpPr>
        <p:spPr>
          <a:xfrm>
            <a:off x="431999" y="1816436"/>
            <a:ext cx="10979851" cy="4175950"/>
          </a:xfrm>
        </p:spPr>
        <p:txBody>
          <a:bodyPr/>
          <a:lstStyle>
            <a:lvl1pPr marL="342900" marR="0" indent="-3429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a:extLst>
              <a:ext uri="{FF2B5EF4-FFF2-40B4-BE49-F238E27FC236}">
                <a16:creationId xmlns:a16="http://schemas.microsoft.com/office/drawing/2014/main" id="{D1B354B6-4158-0247-AFE5-F9A8CE1C8C22}"/>
              </a:ext>
            </a:extLst>
          </p:cNvPr>
          <p:cNvSpPr>
            <a:spLocks noGrp="1"/>
          </p:cNvSpPr>
          <p:nvPr>
            <p:ph type="ftr" sz="quarter" idx="11"/>
          </p:nvPr>
        </p:nvSpPr>
        <p:spPr>
          <a:xfrm>
            <a:off x="431999" y="6256800"/>
            <a:ext cx="9283501" cy="601200"/>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a:lvl1p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8BA5BB14-538F-1A4E-B3C9-EA3BA8B54064}"/>
              </a:ext>
            </a:extLst>
          </p:cNvPr>
          <p:cNvSpPr>
            <a:spLocks noGrp="1"/>
          </p:cNvSpPr>
          <p:nvPr>
            <p:ph type="sldNum" sz="quarter" idx="12"/>
          </p:nvPr>
        </p:nvSpPr>
        <p:spPr>
          <a:xfrm>
            <a:off x="11158758" y="6256800"/>
            <a:ext cx="253092" cy="601200"/>
          </a:xfrm>
        </p:spPr>
        <p:txBody>
          <a:bodyPr/>
          <a:lstStyle>
            <a:lvl1pPr>
              <a:defRPr>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145501407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pic>
        <p:nvPicPr>
          <p:cNvPr id="5" name="Logo">
            <a:extLst>
              <a:ext uri="{FF2B5EF4-FFF2-40B4-BE49-F238E27FC236}">
                <a16:creationId xmlns:a16="http://schemas.microsoft.com/office/drawing/2014/main" id="{06F6F9F9-CA6F-D022-5445-34D2AE72970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9DF7BD95-054A-AD43-8189-AD0C5724B669}"/>
              </a:ext>
            </a:extLst>
          </p:cNvPr>
          <p:cNvSpPr>
            <a:spLocks noGrp="1"/>
          </p:cNvSpPr>
          <p:nvPr>
            <p:ph type="title"/>
          </p:nvPr>
        </p:nvSpPr>
        <p:spPr>
          <a:xfrm>
            <a:off x="431999" y="432908"/>
            <a:ext cx="10333332" cy="939182"/>
          </a:xfrm>
        </p:spPr>
        <p:txBody>
          <a:bodyPr/>
          <a:lstStyle/>
          <a:p>
            <a:r>
              <a:rPr lang="en-US"/>
              <a:t>Click to edit Master title style</a:t>
            </a:r>
          </a:p>
        </p:txBody>
      </p:sp>
      <p:sp>
        <p:nvSpPr>
          <p:cNvPr id="3" name="Content Placeholder 1">
            <a:extLst>
              <a:ext uri="{FF2B5EF4-FFF2-40B4-BE49-F238E27FC236}">
                <a16:creationId xmlns:a16="http://schemas.microsoft.com/office/drawing/2014/main" id="{FEA51529-D023-7E41-AEF9-89D071FA4243}"/>
              </a:ext>
            </a:extLst>
          </p:cNvPr>
          <p:cNvSpPr>
            <a:spLocks noGrp="1"/>
          </p:cNvSpPr>
          <p:nvPr>
            <p:ph sz="half" idx="1"/>
          </p:nvPr>
        </p:nvSpPr>
        <p:spPr>
          <a:xfrm>
            <a:off x="431999" y="1820849"/>
            <a:ext cx="5400000"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4BFE038F-054E-0B4F-A5EE-E86784A74468}"/>
              </a:ext>
            </a:extLst>
          </p:cNvPr>
          <p:cNvSpPr>
            <a:spLocks noGrp="1"/>
          </p:cNvSpPr>
          <p:nvPr>
            <p:ph sz="half" idx="2"/>
          </p:nvPr>
        </p:nvSpPr>
        <p:spPr>
          <a:xfrm>
            <a:off x="6356571" y="1820849"/>
            <a:ext cx="5400000"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921B6B77-6815-8C4E-821B-3D893B58ED7B}"/>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7" name="Slide Number">
            <a:extLst>
              <a:ext uri="{FF2B5EF4-FFF2-40B4-BE49-F238E27FC236}">
                <a16:creationId xmlns:a16="http://schemas.microsoft.com/office/drawing/2014/main" id="{80ECDA96-65EB-0A41-8ADA-D92FE19A0B1E}"/>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4344671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lumn with Graphic">
    <p:spTree>
      <p:nvGrpSpPr>
        <p:cNvPr id="1" name=""/>
        <p:cNvGrpSpPr/>
        <p:nvPr/>
      </p:nvGrpSpPr>
      <p:grpSpPr>
        <a:xfrm>
          <a:off x="0" y="0"/>
          <a:ext cx="0" cy="0"/>
          <a:chOff x="0" y="0"/>
          <a:chExt cx="0" cy="0"/>
        </a:xfrm>
      </p:grpSpPr>
      <p:pic>
        <p:nvPicPr>
          <p:cNvPr id="10" name="Graphic">
            <a:extLst>
              <a:ext uri="{FF2B5EF4-FFF2-40B4-BE49-F238E27FC236}">
                <a16:creationId xmlns:a16="http://schemas.microsoft.com/office/drawing/2014/main" id="{2184E2AB-5A57-9041-9BA8-F5A382742A6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5" name="Logo">
            <a:extLst>
              <a:ext uri="{FF2B5EF4-FFF2-40B4-BE49-F238E27FC236}">
                <a16:creationId xmlns:a16="http://schemas.microsoft.com/office/drawing/2014/main" id="{83112B9D-70E4-DB18-E849-E7C540606C4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9DF7BD95-054A-AD43-8189-AD0C5724B669}"/>
              </a:ext>
            </a:extLst>
          </p:cNvPr>
          <p:cNvSpPr>
            <a:spLocks noGrp="1"/>
          </p:cNvSpPr>
          <p:nvPr>
            <p:ph type="title"/>
          </p:nvPr>
        </p:nvSpPr>
        <p:spPr/>
        <p:txBody>
          <a:bodyPr/>
          <a:lstStyle/>
          <a:p>
            <a:r>
              <a:rPr lang="en-US"/>
              <a:t>Click to edit Master title style</a:t>
            </a:r>
          </a:p>
        </p:txBody>
      </p:sp>
      <p:sp>
        <p:nvSpPr>
          <p:cNvPr id="3" name="Content Placeholder 1">
            <a:extLst>
              <a:ext uri="{FF2B5EF4-FFF2-40B4-BE49-F238E27FC236}">
                <a16:creationId xmlns:a16="http://schemas.microsoft.com/office/drawing/2014/main" id="{FEA51529-D023-7E41-AEF9-89D071FA4243}"/>
              </a:ext>
            </a:extLst>
          </p:cNvPr>
          <p:cNvSpPr>
            <a:spLocks noGrp="1"/>
          </p:cNvSpPr>
          <p:nvPr>
            <p:ph sz="half" idx="1"/>
          </p:nvPr>
        </p:nvSpPr>
        <p:spPr>
          <a:xfrm>
            <a:off x="431999" y="1820849"/>
            <a:ext cx="4999241"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id="{4BFE038F-054E-0B4F-A5EE-E86784A74468}"/>
              </a:ext>
            </a:extLst>
          </p:cNvPr>
          <p:cNvSpPr>
            <a:spLocks noGrp="1"/>
          </p:cNvSpPr>
          <p:nvPr>
            <p:ph sz="half" idx="2"/>
          </p:nvPr>
        </p:nvSpPr>
        <p:spPr>
          <a:xfrm>
            <a:off x="5863239" y="1820849"/>
            <a:ext cx="4999241"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a:extLst>
              <a:ext uri="{FF2B5EF4-FFF2-40B4-BE49-F238E27FC236}">
                <a16:creationId xmlns:a16="http://schemas.microsoft.com/office/drawing/2014/main" id="{921B6B77-6815-8C4E-821B-3D893B58ED7B}"/>
              </a:ext>
            </a:extLst>
          </p:cNvPr>
          <p:cNvSpPr>
            <a:spLocks noGrp="1"/>
          </p:cNvSpPr>
          <p:nvPr>
            <p:ph type="ftr" sz="quarter" idx="11"/>
          </p:nvPr>
        </p:nvSpPr>
        <p:spPr>
          <a:xfrm>
            <a:off x="431999" y="6250444"/>
            <a:ext cx="9093001" cy="607556"/>
          </a:xfrm>
        </p:spPr>
        <p:txBody>
          <a:bodyPr/>
          <a:lstStyle/>
          <a:p>
            <a:r>
              <a:rPr lang="en-US" b="1"/>
              <a:t>ML Clinical Pharmacy Services | </a:t>
            </a:r>
            <a:r>
              <a:rPr lang="en-US"/>
              <a:t>Part of NHS Midlands and Lancashire (ML)</a:t>
            </a:r>
          </a:p>
        </p:txBody>
      </p:sp>
      <p:sp>
        <p:nvSpPr>
          <p:cNvPr id="7" name="Slide Number">
            <a:extLst>
              <a:ext uri="{FF2B5EF4-FFF2-40B4-BE49-F238E27FC236}">
                <a16:creationId xmlns:a16="http://schemas.microsoft.com/office/drawing/2014/main" id="{80ECDA96-65EB-0A41-8ADA-D92FE19A0B1E}"/>
              </a:ext>
            </a:extLst>
          </p:cNvPr>
          <p:cNvSpPr>
            <a:spLocks noGrp="1"/>
          </p:cNvSpPr>
          <p:nvPr>
            <p:ph type="sldNum" sz="quarter" idx="12"/>
          </p:nvPr>
        </p:nvSpPr>
        <p:spPr>
          <a:xfrm>
            <a:off x="11158758" y="6253200"/>
            <a:ext cx="253092" cy="604800"/>
          </a:xfrm>
        </p:spPr>
        <p:txBody>
          <a:bodyPr/>
          <a:lstStyle>
            <a:lvl1pPr>
              <a:defRPr>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11825767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lumn Highlight Text 1">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933345C5-79E4-1BD8-9329-241EC1F9833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7" name="Title">
            <a:extLst>
              <a:ext uri="{FF2B5EF4-FFF2-40B4-BE49-F238E27FC236}">
                <a16:creationId xmlns:a16="http://schemas.microsoft.com/office/drawing/2014/main" id="{53464C6A-C608-794B-8A6C-09CDB8250BB0}"/>
              </a:ext>
            </a:extLst>
          </p:cNvPr>
          <p:cNvSpPr>
            <a:spLocks noGrp="1"/>
          </p:cNvSpPr>
          <p:nvPr>
            <p:ph type="title"/>
          </p:nvPr>
        </p:nvSpPr>
        <p:spPr>
          <a:xfrm>
            <a:off x="431999" y="432908"/>
            <a:ext cx="10375200" cy="939182"/>
          </a:xfrm>
        </p:spPr>
        <p:txBody>
          <a:bodyPr/>
          <a:lstStyle/>
          <a:p>
            <a:r>
              <a:rPr lang="en-US"/>
              <a:t>Click to edit Master title style</a:t>
            </a:r>
          </a:p>
        </p:txBody>
      </p:sp>
      <p:sp>
        <p:nvSpPr>
          <p:cNvPr id="13" name="Content Placeholder 1">
            <a:extLst>
              <a:ext uri="{FF2B5EF4-FFF2-40B4-BE49-F238E27FC236}">
                <a16:creationId xmlns:a16="http://schemas.microsoft.com/office/drawing/2014/main" id="{024A4120-0160-F448-8A6D-47C24B4ADBFD}"/>
              </a:ext>
            </a:extLst>
          </p:cNvPr>
          <p:cNvSpPr>
            <a:spLocks noGrp="1"/>
          </p:cNvSpPr>
          <p:nvPr>
            <p:ph sz="half" idx="1"/>
          </p:nvPr>
        </p:nvSpPr>
        <p:spPr>
          <a:xfrm>
            <a:off x="431999" y="1820849"/>
            <a:ext cx="5400000"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B49A68C2-F296-5549-998A-6FA8C47BFD6C}"/>
              </a:ext>
            </a:extLst>
          </p:cNvPr>
          <p:cNvSpPr>
            <a:spLocks noGrp="1"/>
          </p:cNvSpPr>
          <p:nvPr>
            <p:ph sz="half" idx="2"/>
          </p:nvPr>
        </p:nvSpPr>
        <p:spPr>
          <a:xfrm>
            <a:off x="6356571" y="1820849"/>
            <a:ext cx="5400000" cy="4169721"/>
          </a:xfrm>
          <a:solidFill>
            <a:srgbClr val="CCEBD7"/>
          </a:solidFill>
        </p:spPr>
        <p:txBody>
          <a:bodyPr lIns="216000" tIns="216000" rIns="216000" bIns="216000"/>
          <a:lstStyle>
            <a:lvl1pPr>
              <a:defRPr b="0" i="0">
                <a:solidFill>
                  <a:schemeClr val="tx1"/>
                </a:solidFill>
                <a:latin typeface="+mn-lt"/>
              </a:defRPr>
            </a:lvl1pPr>
            <a:lvl2pPr>
              <a:defRPr b="0" i="0">
                <a:solidFill>
                  <a:schemeClr val="tx1"/>
                </a:solidFill>
                <a:latin typeface="+mn-lt"/>
              </a:defRPr>
            </a:lvl2pPr>
            <a:lvl3pPr>
              <a:defRPr b="0" i="0">
                <a:solidFill>
                  <a:schemeClr val="tx1"/>
                </a:solidFill>
                <a:latin typeface="+mn-lt"/>
              </a:defRPr>
            </a:lvl3pPr>
            <a:lvl4pPr>
              <a:defRPr b="0" i="0">
                <a:solidFill>
                  <a:schemeClr val="tx1"/>
                </a:solidFill>
                <a:latin typeface="+mn-lt"/>
              </a:defRPr>
            </a:lvl4pPr>
            <a:lvl5pPr>
              <a:defRPr b="0" i="0">
                <a:solidFill>
                  <a:schemeClr val="tx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a:extLst>
              <a:ext uri="{FF2B5EF4-FFF2-40B4-BE49-F238E27FC236}">
                <a16:creationId xmlns:a16="http://schemas.microsoft.com/office/drawing/2014/main" id="{D4D54C6E-E837-8144-AA55-AF1CE76F3535}"/>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51710566-1DA2-3B48-99D1-912324A54657}"/>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1955746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wo Column Highlight Text 2">
    <p:spTree>
      <p:nvGrpSpPr>
        <p:cNvPr id="1" name=""/>
        <p:cNvGrpSpPr/>
        <p:nvPr/>
      </p:nvGrpSpPr>
      <p:grpSpPr>
        <a:xfrm>
          <a:off x="0" y="0"/>
          <a:ext cx="0" cy="0"/>
          <a:chOff x="0" y="0"/>
          <a:chExt cx="0" cy="0"/>
        </a:xfrm>
      </p:grpSpPr>
      <p:pic>
        <p:nvPicPr>
          <p:cNvPr id="14" name="Graphic">
            <a:extLst>
              <a:ext uri="{FF2B5EF4-FFF2-40B4-BE49-F238E27FC236}">
                <a16:creationId xmlns:a16="http://schemas.microsoft.com/office/drawing/2014/main" id="{33C34A60-5B61-ED44-9B6F-D703806F6F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3" name="Logo">
            <a:extLst>
              <a:ext uri="{FF2B5EF4-FFF2-40B4-BE49-F238E27FC236}">
                <a16:creationId xmlns:a16="http://schemas.microsoft.com/office/drawing/2014/main" id="{3EC4DBFB-78FC-4A09-2168-C6A4C57495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7" name="Title">
            <a:extLst>
              <a:ext uri="{FF2B5EF4-FFF2-40B4-BE49-F238E27FC236}">
                <a16:creationId xmlns:a16="http://schemas.microsoft.com/office/drawing/2014/main" id="{53464C6A-C608-794B-8A6C-09CDB8250BB0}"/>
              </a:ext>
            </a:extLst>
          </p:cNvPr>
          <p:cNvSpPr>
            <a:spLocks noGrp="1"/>
          </p:cNvSpPr>
          <p:nvPr>
            <p:ph type="title"/>
          </p:nvPr>
        </p:nvSpPr>
        <p:spPr>
          <a:xfrm>
            <a:off x="431999" y="432908"/>
            <a:ext cx="10375200" cy="939182"/>
          </a:xfrm>
        </p:spPr>
        <p:txBody>
          <a:bodyPr/>
          <a:lstStyle/>
          <a:p>
            <a:r>
              <a:rPr lang="en-US"/>
              <a:t>Click to edit Master title style</a:t>
            </a:r>
          </a:p>
        </p:txBody>
      </p:sp>
      <p:sp>
        <p:nvSpPr>
          <p:cNvPr id="13" name="Content Placeholder 1">
            <a:extLst>
              <a:ext uri="{FF2B5EF4-FFF2-40B4-BE49-F238E27FC236}">
                <a16:creationId xmlns:a16="http://schemas.microsoft.com/office/drawing/2014/main" id="{024A4120-0160-F448-8A6D-47C24B4ADBFD}"/>
              </a:ext>
            </a:extLst>
          </p:cNvPr>
          <p:cNvSpPr>
            <a:spLocks noGrp="1"/>
          </p:cNvSpPr>
          <p:nvPr>
            <p:ph sz="half" idx="1"/>
          </p:nvPr>
        </p:nvSpPr>
        <p:spPr>
          <a:xfrm>
            <a:off x="431999" y="1820849"/>
            <a:ext cx="5000400" cy="4168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B49A68C2-F296-5549-998A-6FA8C47BFD6C}"/>
              </a:ext>
            </a:extLst>
          </p:cNvPr>
          <p:cNvSpPr>
            <a:spLocks noGrp="1"/>
          </p:cNvSpPr>
          <p:nvPr>
            <p:ph sz="half" idx="2"/>
          </p:nvPr>
        </p:nvSpPr>
        <p:spPr>
          <a:xfrm>
            <a:off x="5806799" y="1820849"/>
            <a:ext cx="5000400" cy="4169721"/>
          </a:xfrm>
          <a:solidFill>
            <a:srgbClr val="CCEBD7"/>
          </a:solidFill>
        </p:spPr>
        <p:txBody>
          <a:bodyPr lIns="216000" tIns="216000" rIns="216000" bIns="216000"/>
          <a:lstStyle>
            <a:lvl1pPr>
              <a:defRPr b="0" i="0">
                <a:solidFill>
                  <a:schemeClr val="tx1"/>
                </a:solidFill>
                <a:latin typeface="+mn-lt"/>
              </a:defRPr>
            </a:lvl1pPr>
            <a:lvl2pPr>
              <a:defRPr b="0" i="0">
                <a:solidFill>
                  <a:schemeClr val="tx1"/>
                </a:solidFill>
                <a:latin typeface="+mn-lt"/>
              </a:defRPr>
            </a:lvl2pPr>
            <a:lvl3pPr>
              <a:defRPr b="0" i="0">
                <a:solidFill>
                  <a:schemeClr val="tx1"/>
                </a:solidFill>
                <a:latin typeface="+mn-lt"/>
              </a:defRPr>
            </a:lvl3pPr>
            <a:lvl4pPr>
              <a:defRPr b="0" i="0">
                <a:solidFill>
                  <a:schemeClr val="tx1"/>
                </a:solidFill>
                <a:latin typeface="+mn-lt"/>
              </a:defRPr>
            </a:lvl4pPr>
            <a:lvl5pPr>
              <a:defRPr b="0" i="0">
                <a:solidFill>
                  <a:schemeClr val="tx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a:extLst>
              <a:ext uri="{FF2B5EF4-FFF2-40B4-BE49-F238E27FC236}">
                <a16:creationId xmlns:a16="http://schemas.microsoft.com/office/drawing/2014/main" id="{D4D54C6E-E837-8144-AA55-AF1CE76F3535}"/>
              </a:ext>
            </a:extLst>
          </p:cNvPr>
          <p:cNvSpPr>
            <a:spLocks noGrp="1"/>
          </p:cNvSpPr>
          <p:nvPr>
            <p:ph type="ftr" sz="quarter" idx="11"/>
          </p:nvPr>
        </p:nvSpPr>
        <p:spPr>
          <a:xfrm>
            <a:off x="431999" y="6253200"/>
            <a:ext cx="9202331"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51710566-1DA2-3B48-99D1-912324A54657}"/>
              </a:ext>
            </a:extLst>
          </p:cNvPr>
          <p:cNvSpPr>
            <a:spLocks noGrp="1"/>
          </p:cNvSpPr>
          <p:nvPr>
            <p:ph type="sldNum" sz="quarter" idx="12"/>
          </p:nvPr>
        </p:nvSpPr>
        <p:spPr>
          <a:xfrm>
            <a:off x="11158758" y="6253200"/>
            <a:ext cx="253092" cy="604800"/>
          </a:xfrm>
        </p:spPr>
        <p:txBody>
          <a:bodyPr/>
          <a:lstStyle>
            <a:lvl1pPr>
              <a:defRPr>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235777407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ntent with Highlight Text 1">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5939EBA6-699B-260D-4726-8817F08DD6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7" name="Title">
            <a:extLst>
              <a:ext uri="{FF2B5EF4-FFF2-40B4-BE49-F238E27FC236}">
                <a16:creationId xmlns:a16="http://schemas.microsoft.com/office/drawing/2014/main" id="{53464C6A-C608-794B-8A6C-09CDB8250BB0}"/>
              </a:ext>
            </a:extLst>
          </p:cNvPr>
          <p:cNvSpPr>
            <a:spLocks noGrp="1"/>
          </p:cNvSpPr>
          <p:nvPr>
            <p:ph type="title"/>
          </p:nvPr>
        </p:nvSpPr>
        <p:spPr>
          <a:xfrm>
            <a:off x="431999" y="432908"/>
            <a:ext cx="10375200" cy="939182"/>
          </a:xfrm>
        </p:spPr>
        <p:txBody>
          <a:bodyPr/>
          <a:lstStyle/>
          <a:p>
            <a:r>
              <a:rPr lang="en-US"/>
              <a:t>Click to edit Master title style</a:t>
            </a:r>
          </a:p>
        </p:txBody>
      </p:sp>
      <p:sp>
        <p:nvSpPr>
          <p:cNvPr id="13" name="Content Placeholder 1">
            <a:extLst>
              <a:ext uri="{FF2B5EF4-FFF2-40B4-BE49-F238E27FC236}">
                <a16:creationId xmlns:a16="http://schemas.microsoft.com/office/drawing/2014/main" id="{024A4120-0160-F448-8A6D-47C24B4ADBFD}"/>
              </a:ext>
            </a:extLst>
          </p:cNvPr>
          <p:cNvSpPr>
            <a:spLocks noGrp="1"/>
          </p:cNvSpPr>
          <p:nvPr>
            <p:ph sz="half" idx="1"/>
          </p:nvPr>
        </p:nvSpPr>
        <p:spPr>
          <a:xfrm>
            <a:off x="431998" y="1820849"/>
            <a:ext cx="11324571" cy="19002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B49A68C2-F296-5549-998A-6FA8C47BFD6C}"/>
              </a:ext>
            </a:extLst>
          </p:cNvPr>
          <p:cNvSpPr>
            <a:spLocks noGrp="1"/>
          </p:cNvSpPr>
          <p:nvPr>
            <p:ph sz="half" idx="2"/>
          </p:nvPr>
        </p:nvSpPr>
        <p:spPr>
          <a:xfrm>
            <a:off x="431998" y="4073562"/>
            <a:ext cx="11324573" cy="1918824"/>
          </a:xfrm>
          <a:solidFill>
            <a:srgbClr val="CCEBD7"/>
          </a:solidFill>
        </p:spPr>
        <p:txBody>
          <a:bodyPr lIns="216000" tIns="216000" rIns="216000" bIns="216000"/>
          <a:lstStyle>
            <a:lvl1pPr>
              <a:defRPr b="0" i="0">
                <a:solidFill>
                  <a:schemeClr val="tx1"/>
                </a:solidFill>
                <a:latin typeface="+mn-lt"/>
              </a:defRPr>
            </a:lvl1pPr>
            <a:lvl2pPr>
              <a:defRPr b="0" i="0">
                <a:solidFill>
                  <a:schemeClr val="tx1"/>
                </a:solidFill>
                <a:latin typeface="+mn-lt"/>
              </a:defRPr>
            </a:lvl2pPr>
            <a:lvl3pPr>
              <a:defRPr b="0" i="0">
                <a:solidFill>
                  <a:schemeClr val="tx1"/>
                </a:solidFill>
                <a:latin typeface="+mn-lt"/>
              </a:defRPr>
            </a:lvl3pPr>
            <a:lvl4pPr>
              <a:defRPr b="0" i="0">
                <a:solidFill>
                  <a:schemeClr val="tx1"/>
                </a:solidFill>
                <a:latin typeface="+mn-lt"/>
              </a:defRPr>
            </a:lvl4pPr>
            <a:lvl5pPr>
              <a:defRPr b="0" i="0">
                <a:solidFill>
                  <a:schemeClr val="tx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a:extLst>
              <a:ext uri="{FF2B5EF4-FFF2-40B4-BE49-F238E27FC236}">
                <a16:creationId xmlns:a16="http://schemas.microsoft.com/office/drawing/2014/main" id="{D4D54C6E-E837-8144-AA55-AF1CE76F3535}"/>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51710566-1DA2-3B48-99D1-912324A54657}"/>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109580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F78BD-A788-611A-F313-F97940C3525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F388B2-6308-2C1C-2FEC-5CE95D5F95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7940C84-C2ED-9F10-0AE4-FB29DB7D77FA}"/>
              </a:ext>
            </a:extLst>
          </p:cNvPr>
          <p:cNvSpPr>
            <a:spLocks noGrp="1"/>
          </p:cNvSpPr>
          <p:nvPr>
            <p:ph type="dt" sz="half" idx="10"/>
          </p:nvPr>
        </p:nvSpPr>
        <p:spPr/>
        <p:txBody>
          <a:bodyPr/>
          <a:lstStyle/>
          <a:p>
            <a:endParaRPr lang="en-GB"/>
          </a:p>
        </p:txBody>
      </p:sp>
      <p:sp>
        <p:nvSpPr>
          <p:cNvPr id="5" name="Footer Placeholder 4">
            <a:extLst>
              <a:ext uri="{FF2B5EF4-FFF2-40B4-BE49-F238E27FC236}">
                <a16:creationId xmlns:a16="http://schemas.microsoft.com/office/drawing/2014/main" id="{EF949817-015F-E1CA-3220-36B2412FD580}"/>
              </a:ext>
            </a:extLst>
          </p:cNvPr>
          <p:cNvSpPr>
            <a:spLocks noGrp="1"/>
          </p:cNvSpPr>
          <p:nvPr>
            <p:ph type="ftr" sz="quarter" idx="11"/>
          </p:nvPr>
        </p:nvSpPr>
        <p:spPr/>
        <p:txBody>
          <a:bodyPr/>
          <a:lstStyle/>
          <a:p>
            <a:r>
              <a:rPr lang="en-GB"/>
              <a:t>CONFIDENTIAL: NOT FOR CIRCULATION</a:t>
            </a:r>
          </a:p>
        </p:txBody>
      </p:sp>
      <p:sp>
        <p:nvSpPr>
          <p:cNvPr id="6" name="Slide Number Placeholder 5">
            <a:extLst>
              <a:ext uri="{FF2B5EF4-FFF2-40B4-BE49-F238E27FC236}">
                <a16:creationId xmlns:a16="http://schemas.microsoft.com/office/drawing/2014/main" id="{470F5AE5-8473-79E1-073F-F57D08AF1552}"/>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31284239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with Highlight Text 2">
    <p:spTree>
      <p:nvGrpSpPr>
        <p:cNvPr id="1" name=""/>
        <p:cNvGrpSpPr/>
        <p:nvPr/>
      </p:nvGrpSpPr>
      <p:grpSpPr>
        <a:xfrm>
          <a:off x="0" y="0"/>
          <a:ext cx="0" cy="0"/>
          <a:chOff x="0" y="0"/>
          <a:chExt cx="0" cy="0"/>
        </a:xfrm>
      </p:grpSpPr>
      <p:pic>
        <p:nvPicPr>
          <p:cNvPr id="14" name="Graphic">
            <a:extLst>
              <a:ext uri="{FF2B5EF4-FFF2-40B4-BE49-F238E27FC236}">
                <a16:creationId xmlns:a16="http://schemas.microsoft.com/office/drawing/2014/main" id="{FC359F9F-9A9A-404C-A8A4-B9278F5F171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3" name="Logo">
            <a:extLst>
              <a:ext uri="{FF2B5EF4-FFF2-40B4-BE49-F238E27FC236}">
                <a16:creationId xmlns:a16="http://schemas.microsoft.com/office/drawing/2014/main" id="{FEF0F809-7E44-DB1B-EEA8-6B63C496445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7" name="Title">
            <a:extLst>
              <a:ext uri="{FF2B5EF4-FFF2-40B4-BE49-F238E27FC236}">
                <a16:creationId xmlns:a16="http://schemas.microsoft.com/office/drawing/2014/main" id="{53464C6A-C608-794B-8A6C-09CDB8250BB0}"/>
              </a:ext>
            </a:extLst>
          </p:cNvPr>
          <p:cNvSpPr>
            <a:spLocks noGrp="1"/>
          </p:cNvSpPr>
          <p:nvPr>
            <p:ph type="title"/>
          </p:nvPr>
        </p:nvSpPr>
        <p:spPr>
          <a:xfrm>
            <a:off x="431999" y="432908"/>
            <a:ext cx="10375200" cy="939182"/>
          </a:xfrm>
        </p:spPr>
        <p:txBody>
          <a:bodyPr/>
          <a:lstStyle/>
          <a:p>
            <a:r>
              <a:rPr lang="en-US"/>
              <a:t>Click to edit Master title style</a:t>
            </a:r>
          </a:p>
        </p:txBody>
      </p:sp>
      <p:sp>
        <p:nvSpPr>
          <p:cNvPr id="13" name="Content Placeholder 1">
            <a:extLst>
              <a:ext uri="{FF2B5EF4-FFF2-40B4-BE49-F238E27FC236}">
                <a16:creationId xmlns:a16="http://schemas.microsoft.com/office/drawing/2014/main" id="{024A4120-0160-F448-8A6D-47C24B4ADBFD}"/>
              </a:ext>
            </a:extLst>
          </p:cNvPr>
          <p:cNvSpPr>
            <a:spLocks noGrp="1"/>
          </p:cNvSpPr>
          <p:nvPr>
            <p:ph sz="half" idx="1"/>
          </p:nvPr>
        </p:nvSpPr>
        <p:spPr>
          <a:xfrm>
            <a:off x="431999" y="1820849"/>
            <a:ext cx="9798680" cy="190025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B49A68C2-F296-5549-998A-6FA8C47BFD6C}"/>
              </a:ext>
            </a:extLst>
          </p:cNvPr>
          <p:cNvSpPr>
            <a:spLocks noGrp="1"/>
          </p:cNvSpPr>
          <p:nvPr>
            <p:ph sz="half" idx="2"/>
          </p:nvPr>
        </p:nvSpPr>
        <p:spPr>
          <a:xfrm>
            <a:off x="431999" y="4073562"/>
            <a:ext cx="9798682" cy="1918824"/>
          </a:xfrm>
          <a:solidFill>
            <a:srgbClr val="CCEBD7"/>
          </a:solidFill>
        </p:spPr>
        <p:txBody>
          <a:bodyPr lIns="216000" tIns="216000" rIns="216000" bIns="216000"/>
          <a:lstStyle>
            <a:lvl1pPr>
              <a:defRPr b="0" i="0">
                <a:solidFill>
                  <a:schemeClr val="tx1"/>
                </a:solidFill>
                <a:latin typeface="+mn-lt"/>
              </a:defRPr>
            </a:lvl1pPr>
            <a:lvl2pPr>
              <a:defRPr b="0" i="0">
                <a:solidFill>
                  <a:schemeClr val="tx1"/>
                </a:solidFill>
                <a:latin typeface="+mn-lt"/>
              </a:defRPr>
            </a:lvl2pPr>
            <a:lvl3pPr>
              <a:defRPr b="0" i="0">
                <a:solidFill>
                  <a:schemeClr val="tx1"/>
                </a:solidFill>
                <a:latin typeface="+mn-lt"/>
              </a:defRPr>
            </a:lvl3pPr>
            <a:lvl4pPr>
              <a:defRPr b="0" i="0">
                <a:solidFill>
                  <a:schemeClr val="tx1"/>
                </a:solidFill>
                <a:latin typeface="+mn-lt"/>
              </a:defRPr>
            </a:lvl4pPr>
            <a:lvl5pPr>
              <a:defRPr b="0" i="0">
                <a:solidFill>
                  <a:schemeClr val="tx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a:extLst>
              <a:ext uri="{FF2B5EF4-FFF2-40B4-BE49-F238E27FC236}">
                <a16:creationId xmlns:a16="http://schemas.microsoft.com/office/drawing/2014/main" id="{D4D54C6E-E837-8144-AA55-AF1CE76F3535}"/>
              </a:ext>
            </a:extLst>
          </p:cNvPr>
          <p:cNvSpPr>
            <a:spLocks noGrp="1"/>
          </p:cNvSpPr>
          <p:nvPr>
            <p:ph type="ftr" sz="quarter" idx="11"/>
          </p:nvPr>
        </p:nvSpPr>
        <p:spPr>
          <a:xfrm>
            <a:off x="431999" y="6257532"/>
            <a:ext cx="9149323" cy="600468"/>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51710566-1DA2-3B48-99D1-912324A54657}"/>
              </a:ext>
            </a:extLst>
          </p:cNvPr>
          <p:cNvSpPr>
            <a:spLocks noGrp="1"/>
          </p:cNvSpPr>
          <p:nvPr>
            <p:ph type="sldNum" sz="quarter" idx="12"/>
          </p:nvPr>
        </p:nvSpPr>
        <p:spPr>
          <a:xfrm>
            <a:off x="11158758" y="6251945"/>
            <a:ext cx="253092" cy="606055"/>
          </a:xfrm>
        </p:spPr>
        <p:txBody>
          <a:bodyPr/>
          <a:lstStyle>
            <a:lvl1pPr>
              <a:defRPr>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6639336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pic>
        <p:nvPicPr>
          <p:cNvPr id="7" name="Logo">
            <a:extLst>
              <a:ext uri="{FF2B5EF4-FFF2-40B4-BE49-F238E27FC236}">
                <a16:creationId xmlns:a16="http://schemas.microsoft.com/office/drawing/2014/main" id="{A935F3AD-3208-5B02-4C41-D99F34041B0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6D309263-3D8F-0A47-BBAB-81374830B3DC}"/>
              </a:ext>
            </a:extLst>
          </p:cNvPr>
          <p:cNvSpPr>
            <a:spLocks noGrp="1"/>
          </p:cNvSpPr>
          <p:nvPr>
            <p:ph type="title"/>
          </p:nvPr>
        </p:nvSpPr>
        <p:spPr>
          <a:xfrm>
            <a:off x="431999" y="432908"/>
            <a:ext cx="10375200" cy="939600"/>
          </a:xfrm>
        </p:spPr>
        <p:txBody>
          <a:bodyPr/>
          <a:lstStyle/>
          <a:p>
            <a:r>
              <a:rPr lang="en-GB"/>
              <a:t>Click to edit Master title style</a:t>
            </a:r>
          </a:p>
        </p:txBody>
      </p:sp>
      <p:sp>
        <p:nvSpPr>
          <p:cNvPr id="3" name="Text Placeholder 1">
            <a:extLst>
              <a:ext uri="{FF2B5EF4-FFF2-40B4-BE49-F238E27FC236}">
                <a16:creationId xmlns:a16="http://schemas.microsoft.com/office/drawing/2014/main" id="{EB9FD0A3-A8A0-0C44-964C-296E2E9EDAC0}"/>
              </a:ext>
            </a:extLst>
          </p:cNvPr>
          <p:cNvSpPr>
            <a:spLocks noGrp="1"/>
          </p:cNvSpPr>
          <p:nvPr>
            <p:ph type="body" idx="1"/>
          </p:nvPr>
        </p:nvSpPr>
        <p:spPr>
          <a:xfrm>
            <a:off x="431999" y="1820849"/>
            <a:ext cx="11324572"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1">
            <a:extLst>
              <a:ext uri="{FF2B5EF4-FFF2-40B4-BE49-F238E27FC236}">
                <a16:creationId xmlns:a16="http://schemas.microsoft.com/office/drawing/2014/main" id="{4130A28B-600F-9345-A640-436EE7780DF0}"/>
              </a:ext>
            </a:extLst>
          </p:cNvPr>
          <p:cNvSpPr>
            <a:spLocks noGrp="1"/>
          </p:cNvSpPr>
          <p:nvPr>
            <p:ph sz="half" idx="2"/>
          </p:nvPr>
        </p:nvSpPr>
        <p:spPr>
          <a:xfrm>
            <a:off x="431999" y="2755900"/>
            <a:ext cx="11324572" cy="1272761"/>
          </a:xfrm>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Content Placeholder 2">
            <a:extLst>
              <a:ext uri="{FF2B5EF4-FFF2-40B4-BE49-F238E27FC236}">
                <a16:creationId xmlns:a16="http://schemas.microsoft.com/office/drawing/2014/main" id="{037B41C5-82FA-514E-A757-F5A216226984}"/>
              </a:ext>
            </a:extLst>
          </p:cNvPr>
          <p:cNvSpPr>
            <a:spLocks noGrp="1"/>
          </p:cNvSpPr>
          <p:nvPr>
            <p:ph sz="quarter" idx="4"/>
          </p:nvPr>
        </p:nvSpPr>
        <p:spPr>
          <a:xfrm>
            <a:off x="432000" y="4492487"/>
            <a:ext cx="11324571" cy="1498084"/>
          </a:xfrm>
          <a:solidFill>
            <a:srgbClr val="CCEBD7"/>
          </a:solidFill>
        </p:spPr>
        <p:txBody>
          <a:bodyPr lIns="216000" tIns="216000" rIns="216000" bIns="216000"/>
          <a:lstStyle/>
          <a:p>
            <a:pPr lvl="0"/>
            <a:r>
              <a:rPr lang="en-GB"/>
              <a:t>Click to edit Master text styles</a:t>
            </a:r>
          </a:p>
          <a:p>
            <a:pPr lvl="1"/>
            <a:r>
              <a:rPr lang="en-GB"/>
              <a:t>Second level</a:t>
            </a:r>
          </a:p>
          <a:p>
            <a:pPr lvl="2"/>
            <a:r>
              <a:rPr lang="en-GB"/>
              <a:t>Third level</a:t>
            </a:r>
          </a:p>
          <a:p>
            <a:pPr lvl="3"/>
            <a:r>
              <a:rPr lang="en-GB"/>
              <a:t>Fourth level</a:t>
            </a:r>
          </a:p>
        </p:txBody>
      </p:sp>
      <p:sp>
        <p:nvSpPr>
          <p:cNvPr id="11" name="Footer ">
            <a:extLst>
              <a:ext uri="{FF2B5EF4-FFF2-40B4-BE49-F238E27FC236}">
                <a16:creationId xmlns:a16="http://schemas.microsoft.com/office/drawing/2014/main" id="{71A50F0F-692D-784C-875A-65D1255F5D82}"/>
              </a:ext>
            </a:extLst>
          </p:cNvPr>
          <p:cNvSpPr>
            <a:spLocks noGrp="1"/>
          </p:cNvSpPr>
          <p:nvPr>
            <p:ph type="ftr" sz="quarter" idx="11"/>
          </p:nvPr>
        </p:nvSpPr>
        <p:spPr>
          <a:xfrm>
            <a:off x="431999" y="6253200"/>
            <a:ext cx="10847982"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8CF12881-2138-764B-94FF-E9677703968A}"/>
              </a:ext>
            </a:extLst>
          </p:cNvPr>
          <p:cNvSpPr>
            <a:spLocks noGrp="1"/>
          </p:cNvSpPr>
          <p:nvPr>
            <p:ph type="sldNum" sz="quarter" idx="12"/>
          </p:nvPr>
        </p:nvSpPr>
        <p:spPr>
          <a:xfrm>
            <a:off x="11503479" y="6253200"/>
            <a:ext cx="253092" cy="604800"/>
          </a:xfrm>
        </p:spPr>
        <p:txBody>
          <a:bodyPr/>
          <a:lstStyle/>
          <a:p>
            <a:fld id="{6D7988DC-7E2E-5E49-A0AF-148E87C23AAD}" type="slidenum">
              <a:rPr lang="en-GB" smtClean="0"/>
              <a:t>‹#›</a:t>
            </a:fld>
            <a:endParaRPr lang="en-GB"/>
          </a:p>
        </p:txBody>
      </p:sp>
    </p:spTree>
    <p:extLst>
      <p:ext uri="{BB962C8B-B14F-4D97-AF65-F5344CB8AC3E}">
        <p14:creationId xmlns:p14="http://schemas.microsoft.com/office/powerpoint/2010/main" val="27856767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pic>
        <p:nvPicPr>
          <p:cNvPr id="12" name="Graphic">
            <a:extLst>
              <a:ext uri="{FF2B5EF4-FFF2-40B4-BE49-F238E27FC236}">
                <a16:creationId xmlns:a16="http://schemas.microsoft.com/office/drawing/2014/main" id="{B201EDB6-DF7C-824B-8F92-65AF99AE429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7" name="Logo">
            <a:extLst>
              <a:ext uri="{FF2B5EF4-FFF2-40B4-BE49-F238E27FC236}">
                <a16:creationId xmlns:a16="http://schemas.microsoft.com/office/drawing/2014/main" id="{9D452B1F-EF55-A71F-985B-0D37ECF5EBD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6D309263-3D8F-0A47-BBAB-81374830B3DC}"/>
              </a:ext>
            </a:extLst>
          </p:cNvPr>
          <p:cNvSpPr>
            <a:spLocks noGrp="1"/>
          </p:cNvSpPr>
          <p:nvPr>
            <p:ph type="title"/>
          </p:nvPr>
        </p:nvSpPr>
        <p:spPr>
          <a:xfrm>
            <a:off x="431999" y="432908"/>
            <a:ext cx="10375200" cy="939600"/>
          </a:xfrm>
        </p:spPr>
        <p:txBody>
          <a:bodyPr/>
          <a:lstStyle/>
          <a:p>
            <a:r>
              <a:rPr lang="en-GB"/>
              <a:t>Click to edit Master title style</a:t>
            </a:r>
          </a:p>
        </p:txBody>
      </p:sp>
      <p:sp>
        <p:nvSpPr>
          <p:cNvPr id="3" name="Text Placeholder 1">
            <a:extLst>
              <a:ext uri="{FF2B5EF4-FFF2-40B4-BE49-F238E27FC236}">
                <a16:creationId xmlns:a16="http://schemas.microsoft.com/office/drawing/2014/main" id="{EB9FD0A3-A8A0-0C44-964C-296E2E9EDAC0}"/>
              </a:ext>
            </a:extLst>
          </p:cNvPr>
          <p:cNvSpPr>
            <a:spLocks noGrp="1"/>
          </p:cNvSpPr>
          <p:nvPr>
            <p:ph type="body" idx="1"/>
          </p:nvPr>
        </p:nvSpPr>
        <p:spPr>
          <a:xfrm>
            <a:off x="431999" y="1820849"/>
            <a:ext cx="9772175"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1">
            <a:extLst>
              <a:ext uri="{FF2B5EF4-FFF2-40B4-BE49-F238E27FC236}">
                <a16:creationId xmlns:a16="http://schemas.microsoft.com/office/drawing/2014/main" id="{4130A28B-600F-9345-A640-436EE7780DF0}"/>
              </a:ext>
            </a:extLst>
          </p:cNvPr>
          <p:cNvSpPr>
            <a:spLocks noGrp="1"/>
          </p:cNvSpPr>
          <p:nvPr>
            <p:ph sz="half" idx="2"/>
          </p:nvPr>
        </p:nvSpPr>
        <p:spPr>
          <a:xfrm>
            <a:off x="431999" y="2755900"/>
            <a:ext cx="9772175" cy="1272761"/>
          </a:xfrm>
        </p:spPr>
        <p:txBody>
          <a:bodyPr/>
          <a:lstStyle/>
          <a:p>
            <a:pPr lvl="0"/>
            <a:r>
              <a:rPr lang="en-GB"/>
              <a:t>Click to edit Master text styles</a:t>
            </a:r>
          </a:p>
          <a:p>
            <a:pPr lvl="1"/>
            <a:r>
              <a:rPr lang="en-GB"/>
              <a:t>Second level</a:t>
            </a:r>
          </a:p>
          <a:p>
            <a:pPr lvl="2"/>
            <a:r>
              <a:rPr lang="en-GB"/>
              <a:t>Third level</a:t>
            </a:r>
          </a:p>
          <a:p>
            <a:pPr lvl="3"/>
            <a:r>
              <a:rPr lang="en-GB"/>
              <a:t>Fourth level</a:t>
            </a:r>
          </a:p>
        </p:txBody>
      </p:sp>
      <p:sp>
        <p:nvSpPr>
          <p:cNvPr id="6" name="Content Placeholder 2">
            <a:extLst>
              <a:ext uri="{FF2B5EF4-FFF2-40B4-BE49-F238E27FC236}">
                <a16:creationId xmlns:a16="http://schemas.microsoft.com/office/drawing/2014/main" id="{037B41C5-82FA-514E-A757-F5A216226984}"/>
              </a:ext>
            </a:extLst>
          </p:cNvPr>
          <p:cNvSpPr>
            <a:spLocks noGrp="1"/>
          </p:cNvSpPr>
          <p:nvPr>
            <p:ph sz="quarter" idx="4"/>
          </p:nvPr>
        </p:nvSpPr>
        <p:spPr>
          <a:xfrm>
            <a:off x="432001" y="4492487"/>
            <a:ext cx="9772174" cy="1498084"/>
          </a:xfrm>
          <a:solidFill>
            <a:srgbClr val="CCEBD7"/>
          </a:solidFill>
        </p:spPr>
        <p:txBody>
          <a:bodyPr lIns="216000" tIns="216000" rIns="216000" bIns="216000"/>
          <a:lstStyle/>
          <a:p>
            <a:pPr lvl="0"/>
            <a:r>
              <a:rPr lang="en-GB"/>
              <a:t>Click to edit Master text styles</a:t>
            </a:r>
          </a:p>
          <a:p>
            <a:pPr lvl="1"/>
            <a:r>
              <a:rPr lang="en-GB"/>
              <a:t>Second level</a:t>
            </a:r>
          </a:p>
          <a:p>
            <a:pPr lvl="2"/>
            <a:r>
              <a:rPr lang="en-GB"/>
              <a:t>Third level</a:t>
            </a:r>
          </a:p>
          <a:p>
            <a:pPr lvl="3"/>
            <a:r>
              <a:rPr lang="en-GB"/>
              <a:t>Fourth level</a:t>
            </a:r>
          </a:p>
        </p:txBody>
      </p:sp>
      <p:sp>
        <p:nvSpPr>
          <p:cNvPr id="11" name="Footer">
            <a:extLst>
              <a:ext uri="{FF2B5EF4-FFF2-40B4-BE49-F238E27FC236}">
                <a16:creationId xmlns:a16="http://schemas.microsoft.com/office/drawing/2014/main" id="{71A50F0F-692D-784C-875A-65D1255F5D82}"/>
              </a:ext>
            </a:extLst>
          </p:cNvPr>
          <p:cNvSpPr>
            <a:spLocks noGrp="1"/>
          </p:cNvSpPr>
          <p:nvPr>
            <p:ph type="ftr" sz="quarter" idx="11"/>
          </p:nvPr>
        </p:nvSpPr>
        <p:spPr>
          <a:xfrm>
            <a:off x="431999" y="6253200"/>
            <a:ext cx="9096314"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8CF12881-2138-764B-94FF-E9677703968A}"/>
              </a:ext>
            </a:extLst>
          </p:cNvPr>
          <p:cNvSpPr>
            <a:spLocks noGrp="1"/>
          </p:cNvSpPr>
          <p:nvPr>
            <p:ph type="sldNum" sz="quarter" idx="12"/>
          </p:nvPr>
        </p:nvSpPr>
        <p:spPr>
          <a:xfrm>
            <a:off x="11158758" y="6253200"/>
            <a:ext cx="253092" cy="604800"/>
          </a:xfrm>
        </p:spPr>
        <p:txBody>
          <a:bodyPr/>
          <a:lstStyle>
            <a:lvl1pPr>
              <a:defRPr>
                <a:solidFill>
                  <a:schemeClr val="tx1"/>
                </a:solidFill>
              </a:defRPr>
            </a:lvl1pPr>
          </a:lstStyle>
          <a:p>
            <a:fld id="{6D7988DC-7E2E-5E49-A0AF-148E87C23AAD}" type="slidenum">
              <a:rPr lang="en-GB" smtClean="0"/>
              <a:pPr/>
              <a:t>‹#›</a:t>
            </a:fld>
            <a:endParaRPr lang="en-GB"/>
          </a:p>
        </p:txBody>
      </p:sp>
    </p:spTree>
    <p:extLst>
      <p:ext uri="{BB962C8B-B14F-4D97-AF65-F5344CB8AC3E}">
        <p14:creationId xmlns:p14="http://schemas.microsoft.com/office/powerpoint/2010/main" val="359252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mparison 3">
    <p:spTree>
      <p:nvGrpSpPr>
        <p:cNvPr id="1" name=""/>
        <p:cNvGrpSpPr/>
        <p:nvPr/>
      </p:nvGrpSpPr>
      <p:grpSpPr>
        <a:xfrm>
          <a:off x="0" y="0"/>
          <a:ext cx="0" cy="0"/>
          <a:chOff x="0" y="0"/>
          <a:chExt cx="0" cy="0"/>
        </a:xfrm>
      </p:grpSpPr>
      <p:pic>
        <p:nvPicPr>
          <p:cNvPr id="8" name="Logo">
            <a:extLst>
              <a:ext uri="{FF2B5EF4-FFF2-40B4-BE49-F238E27FC236}">
                <a16:creationId xmlns:a16="http://schemas.microsoft.com/office/drawing/2014/main" id="{50A6A859-7FB7-8164-1896-4E97AE962D1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6D309263-3D8F-0A47-BBAB-81374830B3DC}"/>
              </a:ext>
            </a:extLst>
          </p:cNvPr>
          <p:cNvSpPr>
            <a:spLocks noGrp="1"/>
          </p:cNvSpPr>
          <p:nvPr>
            <p:ph type="title"/>
          </p:nvPr>
        </p:nvSpPr>
        <p:spPr>
          <a:xfrm>
            <a:off x="431999" y="432908"/>
            <a:ext cx="10375200" cy="939600"/>
          </a:xfrm>
        </p:spPr>
        <p:txBody>
          <a:bodyPr/>
          <a:lstStyle/>
          <a:p>
            <a:r>
              <a:rPr lang="en-GB"/>
              <a:t>Click to edit Master title style</a:t>
            </a:r>
          </a:p>
        </p:txBody>
      </p:sp>
      <p:sp>
        <p:nvSpPr>
          <p:cNvPr id="3" name="Text Placeholder 1">
            <a:extLst>
              <a:ext uri="{FF2B5EF4-FFF2-40B4-BE49-F238E27FC236}">
                <a16:creationId xmlns:a16="http://schemas.microsoft.com/office/drawing/2014/main" id="{EB9FD0A3-A8A0-0C44-964C-296E2E9EDAC0}"/>
              </a:ext>
            </a:extLst>
          </p:cNvPr>
          <p:cNvSpPr>
            <a:spLocks noGrp="1"/>
          </p:cNvSpPr>
          <p:nvPr>
            <p:ph type="body" idx="1"/>
          </p:nvPr>
        </p:nvSpPr>
        <p:spPr>
          <a:xfrm>
            <a:off x="431999" y="1820849"/>
            <a:ext cx="5400000"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1">
            <a:extLst>
              <a:ext uri="{FF2B5EF4-FFF2-40B4-BE49-F238E27FC236}">
                <a16:creationId xmlns:a16="http://schemas.microsoft.com/office/drawing/2014/main" id="{4130A28B-600F-9345-A640-436EE7780DF0}"/>
              </a:ext>
            </a:extLst>
          </p:cNvPr>
          <p:cNvSpPr>
            <a:spLocks noGrp="1"/>
          </p:cNvSpPr>
          <p:nvPr>
            <p:ph sz="half" idx="2"/>
          </p:nvPr>
        </p:nvSpPr>
        <p:spPr>
          <a:xfrm>
            <a:off x="431999" y="2755900"/>
            <a:ext cx="5400000" cy="32346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2">
            <a:extLst>
              <a:ext uri="{FF2B5EF4-FFF2-40B4-BE49-F238E27FC236}">
                <a16:creationId xmlns:a16="http://schemas.microsoft.com/office/drawing/2014/main" id="{4A6A7054-3645-A746-9DFB-CEA66125AB97}"/>
              </a:ext>
            </a:extLst>
          </p:cNvPr>
          <p:cNvSpPr>
            <a:spLocks noGrp="1"/>
          </p:cNvSpPr>
          <p:nvPr>
            <p:ph type="body" sz="quarter" idx="3"/>
          </p:nvPr>
        </p:nvSpPr>
        <p:spPr>
          <a:xfrm>
            <a:off x="6356570" y="1820849"/>
            <a:ext cx="5399999"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2">
            <a:extLst>
              <a:ext uri="{FF2B5EF4-FFF2-40B4-BE49-F238E27FC236}">
                <a16:creationId xmlns:a16="http://schemas.microsoft.com/office/drawing/2014/main" id="{037B41C5-82FA-514E-A757-F5A216226984}"/>
              </a:ext>
            </a:extLst>
          </p:cNvPr>
          <p:cNvSpPr>
            <a:spLocks noGrp="1"/>
          </p:cNvSpPr>
          <p:nvPr>
            <p:ph sz="quarter" idx="4"/>
          </p:nvPr>
        </p:nvSpPr>
        <p:spPr>
          <a:xfrm>
            <a:off x="6356570" y="2755900"/>
            <a:ext cx="5399999" cy="32346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Footer">
            <a:extLst>
              <a:ext uri="{FF2B5EF4-FFF2-40B4-BE49-F238E27FC236}">
                <a16:creationId xmlns:a16="http://schemas.microsoft.com/office/drawing/2014/main" id="{71A50F0F-692D-784C-875A-65D1255F5D82}"/>
              </a:ext>
            </a:extLst>
          </p:cNvPr>
          <p:cNvSpPr>
            <a:spLocks noGrp="1"/>
          </p:cNvSpPr>
          <p:nvPr>
            <p:ph type="ftr" sz="quarter" idx="11"/>
          </p:nvPr>
        </p:nvSpPr>
        <p:spPr>
          <a:xfrm>
            <a:off x="431999" y="6253200"/>
            <a:ext cx="10847982"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8CF12881-2138-764B-94FF-E9677703968A}"/>
              </a:ext>
            </a:extLst>
          </p:cNvPr>
          <p:cNvSpPr>
            <a:spLocks noGrp="1"/>
          </p:cNvSpPr>
          <p:nvPr>
            <p:ph type="sldNum" sz="quarter" idx="12"/>
          </p:nvPr>
        </p:nvSpPr>
        <p:spPr>
          <a:xfrm>
            <a:off x="11503479" y="6253200"/>
            <a:ext cx="253092" cy="604800"/>
          </a:xfrm>
        </p:spPr>
        <p:txBody>
          <a:bodyPr/>
          <a:lstStyle/>
          <a:p>
            <a:fld id="{6D7988DC-7E2E-5E49-A0AF-148E87C23AAD}" type="slidenum">
              <a:rPr lang="en-GB" smtClean="0"/>
              <a:t>‹#›</a:t>
            </a:fld>
            <a:endParaRPr lang="en-GB"/>
          </a:p>
        </p:txBody>
      </p:sp>
    </p:spTree>
    <p:extLst>
      <p:ext uri="{BB962C8B-B14F-4D97-AF65-F5344CB8AC3E}">
        <p14:creationId xmlns:p14="http://schemas.microsoft.com/office/powerpoint/2010/main" val="30947268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4">
    <p:spTree>
      <p:nvGrpSpPr>
        <p:cNvPr id="1" name=""/>
        <p:cNvGrpSpPr/>
        <p:nvPr/>
      </p:nvGrpSpPr>
      <p:grpSpPr>
        <a:xfrm>
          <a:off x="0" y="0"/>
          <a:ext cx="0" cy="0"/>
          <a:chOff x="0" y="0"/>
          <a:chExt cx="0" cy="0"/>
        </a:xfrm>
      </p:grpSpPr>
      <p:pic>
        <p:nvPicPr>
          <p:cNvPr id="12" name="Graphic">
            <a:extLst>
              <a:ext uri="{FF2B5EF4-FFF2-40B4-BE49-F238E27FC236}">
                <a16:creationId xmlns:a16="http://schemas.microsoft.com/office/drawing/2014/main" id="{B0E89319-EFD2-5B4C-92BB-DE5CE1595A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8" name="Logo">
            <a:extLst>
              <a:ext uri="{FF2B5EF4-FFF2-40B4-BE49-F238E27FC236}">
                <a16:creationId xmlns:a16="http://schemas.microsoft.com/office/drawing/2014/main" id="{91682CC7-B58B-0D41-552A-730FF43499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
            <a:extLst>
              <a:ext uri="{FF2B5EF4-FFF2-40B4-BE49-F238E27FC236}">
                <a16:creationId xmlns:a16="http://schemas.microsoft.com/office/drawing/2014/main" id="{6D309263-3D8F-0A47-BBAB-81374830B3DC}"/>
              </a:ext>
            </a:extLst>
          </p:cNvPr>
          <p:cNvSpPr>
            <a:spLocks noGrp="1"/>
          </p:cNvSpPr>
          <p:nvPr>
            <p:ph type="title"/>
          </p:nvPr>
        </p:nvSpPr>
        <p:spPr>
          <a:xfrm>
            <a:off x="431999" y="432908"/>
            <a:ext cx="10375200" cy="939600"/>
          </a:xfrm>
        </p:spPr>
        <p:txBody>
          <a:bodyPr/>
          <a:lstStyle/>
          <a:p>
            <a:r>
              <a:rPr lang="en-GB"/>
              <a:t>Click to edit Master title style</a:t>
            </a:r>
          </a:p>
        </p:txBody>
      </p:sp>
      <p:sp>
        <p:nvSpPr>
          <p:cNvPr id="3" name="Text Placeholder 1">
            <a:extLst>
              <a:ext uri="{FF2B5EF4-FFF2-40B4-BE49-F238E27FC236}">
                <a16:creationId xmlns:a16="http://schemas.microsoft.com/office/drawing/2014/main" id="{EB9FD0A3-A8A0-0C44-964C-296E2E9EDAC0}"/>
              </a:ext>
            </a:extLst>
          </p:cNvPr>
          <p:cNvSpPr>
            <a:spLocks noGrp="1"/>
          </p:cNvSpPr>
          <p:nvPr>
            <p:ph type="body" idx="1"/>
          </p:nvPr>
        </p:nvSpPr>
        <p:spPr>
          <a:xfrm>
            <a:off x="431999" y="1820849"/>
            <a:ext cx="5000400"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1">
            <a:extLst>
              <a:ext uri="{FF2B5EF4-FFF2-40B4-BE49-F238E27FC236}">
                <a16:creationId xmlns:a16="http://schemas.microsoft.com/office/drawing/2014/main" id="{4130A28B-600F-9345-A640-436EE7780DF0}"/>
              </a:ext>
            </a:extLst>
          </p:cNvPr>
          <p:cNvSpPr>
            <a:spLocks noGrp="1"/>
          </p:cNvSpPr>
          <p:nvPr>
            <p:ph sz="half" idx="2"/>
          </p:nvPr>
        </p:nvSpPr>
        <p:spPr>
          <a:xfrm>
            <a:off x="431999" y="2755900"/>
            <a:ext cx="5000400" cy="32346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2">
            <a:extLst>
              <a:ext uri="{FF2B5EF4-FFF2-40B4-BE49-F238E27FC236}">
                <a16:creationId xmlns:a16="http://schemas.microsoft.com/office/drawing/2014/main" id="{4A6A7054-3645-A746-9DFB-CEA66125AB97}"/>
              </a:ext>
            </a:extLst>
          </p:cNvPr>
          <p:cNvSpPr>
            <a:spLocks noGrp="1"/>
          </p:cNvSpPr>
          <p:nvPr>
            <p:ph type="body" sz="quarter" idx="3"/>
          </p:nvPr>
        </p:nvSpPr>
        <p:spPr>
          <a:xfrm>
            <a:off x="5864398" y="1820849"/>
            <a:ext cx="5000400" cy="684226"/>
          </a:xfrm>
        </p:spPr>
        <p:txBody>
          <a:bodyPr anchor="b"/>
          <a:lstStyle>
            <a:lvl1pPr marL="0" indent="0">
              <a:buNone/>
              <a:defRPr sz="2400" b="1"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2">
            <a:extLst>
              <a:ext uri="{FF2B5EF4-FFF2-40B4-BE49-F238E27FC236}">
                <a16:creationId xmlns:a16="http://schemas.microsoft.com/office/drawing/2014/main" id="{037B41C5-82FA-514E-A757-F5A216226984}"/>
              </a:ext>
            </a:extLst>
          </p:cNvPr>
          <p:cNvSpPr>
            <a:spLocks noGrp="1"/>
          </p:cNvSpPr>
          <p:nvPr>
            <p:ph sz="quarter" idx="4"/>
          </p:nvPr>
        </p:nvSpPr>
        <p:spPr>
          <a:xfrm>
            <a:off x="5864398" y="2755900"/>
            <a:ext cx="5000400" cy="323467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Footer">
            <a:extLst>
              <a:ext uri="{FF2B5EF4-FFF2-40B4-BE49-F238E27FC236}">
                <a16:creationId xmlns:a16="http://schemas.microsoft.com/office/drawing/2014/main" id="{71A50F0F-692D-784C-875A-65D1255F5D82}"/>
              </a:ext>
            </a:extLst>
          </p:cNvPr>
          <p:cNvSpPr>
            <a:spLocks noGrp="1"/>
          </p:cNvSpPr>
          <p:nvPr>
            <p:ph type="ftr" sz="quarter" idx="11"/>
          </p:nvPr>
        </p:nvSpPr>
        <p:spPr>
          <a:xfrm>
            <a:off x="431999" y="6253200"/>
            <a:ext cx="8950540" cy="604800"/>
          </a:xfrm>
        </p:spPr>
        <p:txBody>
          <a:bodyPr/>
          <a:lstStyle/>
          <a:p>
            <a:r>
              <a:rPr lang="en-US" b="1"/>
              <a:t>ML Clinical Pharmacy Services | </a:t>
            </a:r>
            <a:r>
              <a:rPr lang="en-US"/>
              <a:t>Part of NHS Midlands and Lancashire (ML)</a:t>
            </a:r>
          </a:p>
        </p:txBody>
      </p:sp>
      <p:sp>
        <p:nvSpPr>
          <p:cNvPr id="9" name="Slide Number">
            <a:extLst>
              <a:ext uri="{FF2B5EF4-FFF2-40B4-BE49-F238E27FC236}">
                <a16:creationId xmlns:a16="http://schemas.microsoft.com/office/drawing/2014/main" id="{8CF12881-2138-764B-94FF-E9677703968A}"/>
              </a:ext>
            </a:extLst>
          </p:cNvPr>
          <p:cNvSpPr>
            <a:spLocks noGrp="1"/>
          </p:cNvSpPr>
          <p:nvPr>
            <p:ph type="sldNum" sz="quarter" idx="12"/>
          </p:nvPr>
        </p:nvSpPr>
        <p:spPr>
          <a:xfrm>
            <a:off x="11158758" y="6253200"/>
            <a:ext cx="253092" cy="604800"/>
          </a:xfrm>
        </p:spPr>
        <p:txBody>
          <a:bodyPr/>
          <a:lstStyle>
            <a:lvl1pPr>
              <a:defRPr>
                <a:solidFill>
                  <a:schemeClr val="tx1"/>
                </a:solidFill>
              </a:defRPr>
            </a:lvl1pPr>
          </a:lstStyle>
          <a:p>
            <a:fld id="{6D7988DC-7E2E-5E49-A0AF-148E87C23AAD}" type="slidenum">
              <a:rPr lang="en-GB" smtClean="0"/>
              <a:pPr/>
              <a:t>‹#›</a:t>
            </a:fld>
            <a:endParaRPr lang="en-GB"/>
          </a:p>
        </p:txBody>
      </p:sp>
    </p:spTree>
    <p:extLst>
      <p:ext uri="{BB962C8B-B14F-4D97-AF65-F5344CB8AC3E}">
        <p14:creationId xmlns:p14="http://schemas.microsoft.com/office/powerpoint/2010/main" val="85738010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BD86272C-12AE-6F6E-90B2-F9ABE51F6EE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7" name="Title">
            <a:extLst>
              <a:ext uri="{FF2B5EF4-FFF2-40B4-BE49-F238E27FC236}">
                <a16:creationId xmlns:a16="http://schemas.microsoft.com/office/drawing/2014/main" id="{44A811F2-7E54-D14E-ABAB-863436483526}"/>
              </a:ext>
            </a:extLst>
          </p:cNvPr>
          <p:cNvSpPr>
            <a:spLocks noGrp="1"/>
          </p:cNvSpPr>
          <p:nvPr>
            <p:ph type="title"/>
          </p:nvPr>
        </p:nvSpPr>
        <p:spPr>
          <a:xfrm>
            <a:off x="431999" y="432908"/>
            <a:ext cx="10302596" cy="939182"/>
          </a:xfrm>
        </p:spPr>
        <p:txBody>
          <a:bodyPr/>
          <a:lstStyle/>
          <a:p>
            <a:r>
              <a:rPr lang="en-US"/>
              <a:t>Click to edit Master title style</a:t>
            </a:r>
          </a:p>
        </p:txBody>
      </p:sp>
      <p:sp>
        <p:nvSpPr>
          <p:cNvPr id="11" name="Content Placeholder 1">
            <a:extLst>
              <a:ext uri="{FF2B5EF4-FFF2-40B4-BE49-F238E27FC236}">
                <a16:creationId xmlns:a16="http://schemas.microsoft.com/office/drawing/2014/main" id="{101C55C8-CE44-C644-AC5F-10F16CD37417}"/>
              </a:ext>
            </a:extLst>
          </p:cNvPr>
          <p:cNvSpPr>
            <a:spLocks noGrp="1"/>
          </p:cNvSpPr>
          <p:nvPr>
            <p:ph sz="half" idx="1"/>
          </p:nvPr>
        </p:nvSpPr>
        <p:spPr>
          <a:xfrm>
            <a:off x="431999" y="1820849"/>
            <a:ext cx="7354914" cy="41697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a:extLst>
              <a:ext uri="{FF2B5EF4-FFF2-40B4-BE49-F238E27FC236}">
                <a16:creationId xmlns:a16="http://schemas.microsoft.com/office/drawing/2014/main" id="{D13B5104-82F1-1949-AC88-B14CFB2977AC}"/>
              </a:ext>
            </a:extLst>
          </p:cNvPr>
          <p:cNvSpPr>
            <a:spLocks noGrp="1"/>
          </p:cNvSpPr>
          <p:nvPr>
            <p:ph type="pic" idx="13"/>
          </p:nvPr>
        </p:nvSpPr>
        <p:spPr>
          <a:xfrm>
            <a:off x="8217736" y="1820849"/>
            <a:ext cx="3538835" cy="4169722"/>
          </a:xfrm>
          <a:solidFill>
            <a:schemeClr val="tx1">
              <a:lumMod val="10000"/>
              <a:lumOff val="90000"/>
            </a:schemeClr>
          </a:solidFill>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Footer">
            <a:extLst>
              <a:ext uri="{FF2B5EF4-FFF2-40B4-BE49-F238E27FC236}">
                <a16:creationId xmlns:a16="http://schemas.microsoft.com/office/drawing/2014/main" id="{E8B29E99-F6F0-5B4F-A6CA-19B160E90A0C}"/>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5063B28F-572A-D843-83C2-4C42AABB7CD5}"/>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14441646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5A68E95D-6C85-5F04-923F-9AFEA6F7FF1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11" name="Title">
            <a:extLst>
              <a:ext uri="{FF2B5EF4-FFF2-40B4-BE49-F238E27FC236}">
                <a16:creationId xmlns:a16="http://schemas.microsoft.com/office/drawing/2014/main" id="{7245F212-25E5-924E-9DAB-C0185A80A898}"/>
              </a:ext>
            </a:extLst>
          </p:cNvPr>
          <p:cNvSpPr>
            <a:spLocks noGrp="1"/>
          </p:cNvSpPr>
          <p:nvPr>
            <p:ph type="title"/>
          </p:nvPr>
        </p:nvSpPr>
        <p:spPr>
          <a:xfrm>
            <a:off x="431999" y="432908"/>
            <a:ext cx="10371752" cy="939182"/>
          </a:xfrm>
        </p:spPr>
        <p:txBody>
          <a:bodyPr/>
          <a:lstStyle>
            <a:lvl1pPr>
              <a:defRPr sz="3200"/>
            </a:lvl1pPr>
          </a:lstStyle>
          <a:p>
            <a:r>
              <a:rPr lang="en-US"/>
              <a:t>Click to edit Master title style</a:t>
            </a:r>
          </a:p>
        </p:txBody>
      </p:sp>
      <p:sp>
        <p:nvSpPr>
          <p:cNvPr id="10" name="Text Placeholder">
            <a:extLst>
              <a:ext uri="{FF2B5EF4-FFF2-40B4-BE49-F238E27FC236}">
                <a16:creationId xmlns:a16="http://schemas.microsoft.com/office/drawing/2014/main" id="{2CEDDB9A-7500-7247-9408-71B88817CF4B}"/>
              </a:ext>
            </a:extLst>
          </p:cNvPr>
          <p:cNvSpPr>
            <a:spLocks noGrp="1"/>
          </p:cNvSpPr>
          <p:nvPr>
            <p:ph type="body" sz="half" idx="2"/>
          </p:nvPr>
        </p:nvSpPr>
        <p:spPr>
          <a:xfrm>
            <a:off x="432000" y="1798667"/>
            <a:ext cx="4340026" cy="419904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Picture Placeholder">
            <a:extLst>
              <a:ext uri="{FF2B5EF4-FFF2-40B4-BE49-F238E27FC236}">
                <a16:creationId xmlns:a16="http://schemas.microsoft.com/office/drawing/2014/main" id="{1F65846F-E907-4E4F-8AEF-89CEA85E4D71}"/>
              </a:ext>
            </a:extLst>
          </p:cNvPr>
          <p:cNvSpPr>
            <a:spLocks noGrp="1"/>
          </p:cNvSpPr>
          <p:nvPr>
            <p:ph type="pic" idx="1"/>
          </p:nvPr>
        </p:nvSpPr>
        <p:spPr>
          <a:xfrm>
            <a:off x="5183188" y="1798667"/>
            <a:ext cx="6573383" cy="4199048"/>
          </a:xfrm>
          <a:solidFill>
            <a:schemeClr val="tx1">
              <a:lumMod val="10000"/>
              <a:lumOff val="90000"/>
            </a:schemeClr>
          </a:solidFill>
        </p:spPr>
        <p:txBody>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5" name="Footer">
            <a:extLst>
              <a:ext uri="{FF2B5EF4-FFF2-40B4-BE49-F238E27FC236}">
                <a16:creationId xmlns:a16="http://schemas.microsoft.com/office/drawing/2014/main" id="{E8B29E99-F6F0-5B4F-A6CA-19B160E90A0C}"/>
              </a:ext>
            </a:extLst>
          </p:cNvPr>
          <p:cNvSpPr>
            <a:spLocks noGrp="1"/>
          </p:cNvSpPr>
          <p:nvPr>
            <p:ph type="ftr" sz="quarter" idx="11"/>
          </p:nvPr>
        </p:nvSpPr>
        <p:spPr>
          <a:xfrm>
            <a:off x="431999" y="6253200"/>
            <a:ext cx="10847982" cy="604800"/>
          </a:xfrm>
        </p:spPr>
        <p:txBody>
          <a:body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5063B28F-572A-D843-83C2-4C42AABB7CD5}"/>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42567100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Highlight Text">
    <p:spTree>
      <p:nvGrpSpPr>
        <p:cNvPr id="1" name=""/>
        <p:cNvGrpSpPr/>
        <p:nvPr/>
      </p:nvGrpSpPr>
      <p:grpSpPr>
        <a:xfrm>
          <a:off x="0" y="0"/>
          <a:ext cx="0" cy="0"/>
          <a:chOff x="0" y="0"/>
          <a:chExt cx="0" cy="0"/>
        </a:xfrm>
      </p:grpSpPr>
      <p:pic>
        <p:nvPicPr>
          <p:cNvPr id="4" name="Logo">
            <a:extLst>
              <a:ext uri="{FF2B5EF4-FFF2-40B4-BE49-F238E27FC236}">
                <a16:creationId xmlns:a16="http://schemas.microsoft.com/office/drawing/2014/main" id="{12B47988-7316-4D8A-5D30-1E73D0D3C5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3" name="Picture Placeholder">
            <a:extLst>
              <a:ext uri="{FF2B5EF4-FFF2-40B4-BE49-F238E27FC236}">
                <a16:creationId xmlns:a16="http://schemas.microsoft.com/office/drawing/2014/main" id="{ED9725A4-343D-DE40-9490-0E72C00FD1DE}"/>
              </a:ext>
            </a:extLst>
          </p:cNvPr>
          <p:cNvSpPr>
            <a:spLocks noGrp="1"/>
          </p:cNvSpPr>
          <p:nvPr>
            <p:ph type="pic" idx="1"/>
          </p:nvPr>
        </p:nvSpPr>
        <p:spPr>
          <a:xfrm>
            <a:off x="431999" y="432908"/>
            <a:ext cx="10348699" cy="5641827"/>
          </a:xfrm>
          <a:solidFill>
            <a:schemeClr val="tx1">
              <a:lumMod val="10000"/>
              <a:lumOff val="9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9" name="Content Placeholder">
            <a:extLst>
              <a:ext uri="{FF2B5EF4-FFF2-40B4-BE49-F238E27FC236}">
                <a16:creationId xmlns:a16="http://schemas.microsoft.com/office/drawing/2014/main" id="{AB8F16EE-ADAE-F043-9E47-E7D2CD869CE1}"/>
              </a:ext>
            </a:extLst>
          </p:cNvPr>
          <p:cNvSpPr>
            <a:spLocks noGrp="1"/>
          </p:cNvSpPr>
          <p:nvPr>
            <p:ph sz="half" idx="2" hasCustomPrompt="1"/>
          </p:nvPr>
        </p:nvSpPr>
        <p:spPr>
          <a:xfrm>
            <a:off x="4904109" y="3576478"/>
            <a:ext cx="5400000" cy="2115453"/>
          </a:xfrm>
          <a:solidFill>
            <a:srgbClr val="CCEBD7"/>
          </a:solidFill>
        </p:spPr>
        <p:txBody>
          <a:bodyPr lIns="216000" tIns="216000" rIns="216000" bIns="216000"/>
          <a:lstStyle>
            <a:lvl1pPr>
              <a:defRPr b="0" i="0">
                <a:solidFill>
                  <a:schemeClr val="tx1"/>
                </a:solidFill>
                <a:latin typeface="+mn-lt"/>
              </a:defRPr>
            </a:lvl1pPr>
            <a:lvl2pPr>
              <a:defRPr b="0" i="0">
                <a:solidFill>
                  <a:schemeClr val="tx1"/>
                </a:solidFill>
                <a:latin typeface="+mn-lt"/>
              </a:defRPr>
            </a:lvl2pPr>
            <a:lvl3pPr>
              <a:defRPr b="0" i="0">
                <a:solidFill>
                  <a:schemeClr val="tx1"/>
                </a:solidFill>
                <a:latin typeface="+mn-lt"/>
              </a:defRPr>
            </a:lvl3pPr>
            <a:lvl4pPr>
              <a:defRPr b="0" i="0">
                <a:solidFill>
                  <a:schemeClr val="tx1"/>
                </a:solidFill>
                <a:latin typeface="+mn-lt"/>
              </a:defRPr>
            </a:lvl4pPr>
            <a:lvl5pPr>
              <a:defRPr b="0" i="0">
                <a:solidFill>
                  <a:schemeClr val="tx1"/>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levels</a:t>
            </a:r>
          </a:p>
        </p:txBody>
      </p:sp>
      <p:sp>
        <p:nvSpPr>
          <p:cNvPr id="6" name="Footer">
            <a:extLst>
              <a:ext uri="{FF2B5EF4-FFF2-40B4-BE49-F238E27FC236}">
                <a16:creationId xmlns:a16="http://schemas.microsoft.com/office/drawing/2014/main" id="{9E952825-DFE6-6140-9117-24FCE1BF32B0}"/>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7" name="Slide Number">
            <a:extLst>
              <a:ext uri="{FF2B5EF4-FFF2-40B4-BE49-F238E27FC236}">
                <a16:creationId xmlns:a16="http://schemas.microsoft.com/office/drawing/2014/main" id="{B6EADB55-B831-8345-832F-D46BBD889E79}"/>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6830877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7" name="Logo">
            <a:extLst>
              <a:ext uri="{FF2B5EF4-FFF2-40B4-BE49-F238E27FC236}">
                <a16:creationId xmlns:a16="http://schemas.microsoft.com/office/drawing/2014/main" id="{CBBF371C-039E-562A-5077-3EBA9AA1724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88AF6A37-2F30-534E-ABA5-4020BB4B5627}"/>
              </a:ext>
            </a:extLst>
          </p:cNvPr>
          <p:cNvSpPr>
            <a:spLocks noGrp="1"/>
          </p:cNvSpPr>
          <p:nvPr>
            <p:ph type="title"/>
          </p:nvPr>
        </p:nvSpPr>
        <p:spPr>
          <a:xfrm>
            <a:off x="431999" y="432908"/>
            <a:ext cx="10328766" cy="939182"/>
          </a:xfrm>
        </p:spPr>
        <p:txBody>
          <a:bodyPr/>
          <a:lstStyle/>
          <a:p>
            <a:r>
              <a:rPr lang="en-US"/>
              <a:t>Click to edit Master title style</a:t>
            </a:r>
          </a:p>
        </p:txBody>
      </p:sp>
      <p:sp>
        <p:nvSpPr>
          <p:cNvPr id="4" name="Footer">
            <a:extLst>
              <a:ext uri="{FF2B5EF4-FFF2-40B4-BE49-F238E27FC236}">
                <a16:creationId xmlns:a16="http://schemas.microsoft.com/office/drawing/2014/main" id="{C1F4EE83-164F-6A4C-8BF9-DE94255D8E78}"/>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5" name="Slide Number">
            <a:extLst>
              <a:ext uri="{FF2B5EF4-FFF2-40B4-BE49-F238E27FC236}">
                <a16:creationId xmlns:a16="http://schemas.microsoft.com/office/drawing/2014/main" id="{ECC5B325-8423-7A40-9D12-8DB141A986DD}"/>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14264676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Graphic Only">
    <p:spTree>
      <p:nvGrpSpPr>
        <p:cNvPr id="1" name=""/>
        <p:cNvGrpSpPr/>
        <p:nvPr/>
      </p:nvGrpSpPr>
      <p:grpSpPr>
        <a:xfrm>
          <a:off x="0" y="0"/>
          <a:ext cx="0" cy="0"/>
          <a:chOff x="0" y="0"/>
          <a:chExt cx="0" cy="0"/>
        </a:xfrm>
      </p:grpSpPr>
      <p:pic>
        <p:nvPicPr>
          <p:cNvPr id="8" name="Graphic">
            <a:extLst>
              <a:ext uri="{FF2B5EF4-FFF2-40B4-BE49-F238E27FC236}">
                <a16:creationId xmlns:a16="http://schemas.microsoft.com/office/drawing/2014/main" id="{2B721F81-4841-CB47-AD7B-B73BC6CEEF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srcRect/>
          <a:stretch/>
        </p:blipFill>
        <p:spPr>
          <a:xfrm>
            <a:off x="0" y="0"/>
            <a:ext cx="12192000" cy="6858000"/>
          </a:xfrm>
          <a:prstGeom prst="rect">
            <a:avLst/>
          </a:prstGeom>
        </p:spPr>
      </p:pic>
      <p:pic>
        <p:nvPicPr>
          <p:cNvPr id="7" name="Logo">
            <a:extLst>
              <a:ext uri="{FF2B5EF4-FFF2-40B4-BE49-F238E27FC236}">
                <a16:creationId xmlns:a16="http://schemas.microsoft.com/office/drawing/2014/main" id="{B3CA3122-7F09-66AF-3676-C945450685F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3"/>
          <a:srcRect/>
          <a:stretch/>
        </p:blipFill>
        <p:spPr>
          <a:xfrm>
            <a:off x="11096939" y="432907"/>
            <a:ext cx="640800" cy="580280"/>
          </a:xfrm>
          <a:prstGeom prst="rect">
            <a:avLst/>
          </a:prstGeom>
        </p:spPr>
      </p:pic>
      <p:sp>
        <p:nvSpPr>
          <p:cNvPr id="2" name="Title">
            <a:extLst>
              <a:ext uri="{FF2B5EF4-FFF2-40B4-BE49-F238E27FC236}">
                <a16:creationId xmlns:a16="http://schemas.microsoft.com/office/drawing/2014/main" id="{88AF6A37-2F30-534E-ABA5-4020BB4B5627}"/>
              </a:ext>
            </a:extLst>
          </p:cNvPr>
          <p:cNvSpPr>
            <a:spLocks noGrp="1"/>
          </p:cNvSpPr>
          <p:nvPr>
            <p:ph type="title"/>
          </p:nvPr>
        </p:nvSpPr>
        <p:spPr>
          <a:xfrm>
            <a:off x="431999" y="432908"/>
            <a:ext cx="10328766" cy="939182"/>
          </a:xfrm>
        </p:spPr>
        <p:txBody>
          <a:bodyPr/>
          <a:lstStyle/>
          <a:p>
            <a:r>
              <a:rPr lang="en-US"/>
              <a:t>Click to edit Master title style</a:t>
            </a:r>
          </a:p>
        </p:txBody>
      </p:sp>
      <p:sp>
        <p:nvSpPr>
          <p:cNvPr id="4" name="Footer">
            <a:extLst>
              <a:ext uri="{FF2B5EF4-FFF2-40B4-BE49-F238E27FC236}">
                <a16:creationId xmlns:a16="http://schemas.microsoft.com/office/drawing/2014/main" id="{C1F4EE83-164F-6A4C-8BF9-DE94255D8E78}"/>
              </a:ext>
            </a:extLst>
          </p:cNvPr>
          <p:cNvSpPr>
            <a:spLocks noGrp="1"/>
          </p:cNvSpPr>
          <p:nvPr>
            <p:ph type="ftr" sz="quarter" idx="11"/>
          </p:nvPr>
        </p:nvSpPr>
        <p:spPr>
          <a:xfrm>
            <a:off x="431999" y="6253200"/>
            <a:ext cx="9149323" cy="604800"/>
          </a:xfrm>
        </p:spPr>
        <p:txBody>
          <a:bodyPr/>
          <a:lstStyle/>
          <a:p>
            <a:r>
              <a:rPr lang="en-US" b="1"/>
              <a:t>ML Clinical Pharmacy Services | </a:t>
            </a:r>
            <a:r>
              <a:rPr lang="en-US"/>
              <a:t>Part of NHS Midlands and Lancashire (ML)</a:t>
            </a:r>
          </a:p>
        </p:txBody>
      </p:sp>
      <p:sp>
        <p:nvSpPr>
          <p:cNvPr id="5" name="Slide Number">
            <a:extLst>
              <a:ext uri="{FF2B5EF4-FFF2-40B4-BE49-F238E27FC236}">
                <a16:creationId xmlns:a16="http://schemas.microsoft.com/office/drawing/2014/main" id="{ECC5B325-8423-7A40-9D12-8DB141A986DD}"/>
              </a:ext>
            </a:extLst>
          </p:cNvPr>
          <p:cNvSpPr>
            <a:spLocks noGrp="1"/>
          </p:cNvSpPr>
          <p:nvPr>
            <p:ph type="sldNum" sz="quarter" idx="12"/>
          </p:nvPr>
        </p:nvSpPr>
        <p:spPr>
          <a:xfrm>
            <a:off x="11158758" y="6253200"/>
            <a:ext cx="253092" cy="604800"/>
          </a:xfrm>
        </p:spPr>
        <p:txBody>
          <a:bodyPr/>
          <a:lstStyle>
            <a:lvl1pPr>
              <a:defRPr>
                <a:solidFill>
                  <a:schemeClr val="tx1"/>
                </a:solidFill>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38056084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22F47-27D5-FA41-2183-EAFCB443CE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EF526B6-843B-D0B2-38F5-284CB24336C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85AAF70-FD33-3370-5C95-6029F09917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5DB22CB-E53C-D61C-E8FD-04E24BC8BBA6}"/>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C0F49219-828A-DE75-2F1F-E79013441F8C}"/>
              </a:ext>
            </a:extLst>
          </p:cNvPr>
          <p:cNvSpPr>
            <a:spLocks noGrp="1"/>
          </p:cNvSpPr>
          <p:nvPr>
            <p:ph type="ftr" sz="quarter" idx="11"/>
          </p:nvPr>
        </p:nvSpPr>
        <p:spPr/>
        <p:txBody>
          <a:bodyPr/>
          <a:lstStyle/>
          <a:p>
            <a:r>
              <a:rPr lang="en-GB"/>
              <a:t>CONFIDENTIAL: NOT FOR CIRCULATION</a:t>
            </a:r>
          </a:p>
        </p:txBody>
      </p:sp>
      <p:sp>
        <p:nvSpPr>
          <p:cNvPr id="7" name="Slide Number Placeholder 6">
            <a:extLst>
              <a:ext uri="{FF2B5EF4-FFF2-40B4-BE49-F238E27FC236}">
                <a16:creationId xmlns:a16="http://schemas.microsoft.com/office/drawing/2014/main" id="{10D44AE6-CAFE-2616-E7A0-E05954F66689}"/>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37403275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3" name="Logo">
            <a:extLst>
              <a:ext uri="{FF2B5EF4-FFF2-40B4-BE49-F238E27FC236}">
                <a16:creationId xmlns:a16="http://schemas.microsoft.com/office/drawing/2014/main" id="{A43F9B91-4C73-C493-9656-CEAFFC87F4C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srcRect/>
          <a:stretch/>
        </p:blipFill>
        <p:spPr>
          <a:xfrm>
            <a:off x="11096939" y="432907"/>
            <a:ext cx="640800" cy="580280"/>
          </a:xfrm>
          <a:prstGeom prst="rect">
            <a:avLst/>
          </a:prstGeom>
        </p:spPr>
      </p:pic>
      <p:sp>
        <p:nvSpPr>
          <p:cNvPr id="5" name="Footer">
            <a:extLst>
              <a:ext uri="{FF2B5EF4-FFF2-40B4-BE49-F238E27FC236}">
                <a16:creationId xmlns:a16="http://schemas.microsoft.com/office/drawing/2014/main" id="{A84CCF75-3FD2-474E-AA65-26A4D2FF9A59}"/>
              </a:ext>
            </a:extLst>
          </p:cNvPr>
          <p:cNvSpPr>
            <a:spLocks noGrp="1"/>
          </p:cNvSpPr>
          <p:nvPr>
            <p:ph type="ftr" sz="quarter" idx="11"/>
          </p:nvPr>
        </p:nvSpPr>
        <p:spPr>
          <a:xfrm>
            <a:off x="431999" y="6253200"/>
            <a:ext cx="10843200" cy="604800"/>
          </a:xfrm>
        </p:spPr>
        <p:txBody>
          <a:bodyPr/>
          <a:lstStyle/>
          <a:p>
            <a:r>
              <a:rPr lang="en-US" b="1"/>
              <a:t>ML Clinical Pharmacy Services | </a:t>
            </a:r>
            <a:r>
              <a:rPr lang="en-US"/>
              <a:t>Part of NHS Midlands and Lancashire (ML)</a:t>
            </a:r>
          </a:p>
        </p:txBody>
      </p:sp>
      <p:sp>
        <p:nvSpPr>
          <p:cNvPr id="6" name="Slide Number">
            <a:extLst>
              <a:ext uri="{FF2B5EF4-FFF2-40B4-BE49-F238E27FC236}">
                <a16:creationId xmlns:a16="http://schemas.microsoft.com/office/drawing/2014/main" id="{CCA3B0BE-4230-5A43-9A44-A12CA96786BE}"/>
              </a:ext>
            </a:extLst>
          </p:cNvPr>
          <p:cNvSpPr>
            <a:spLocks noGrp="1"/>
          </p:cNvSpPr>
          <p:nvPr>
            <p:ph type="sldNum" sz="quarter" idx="12"/>
          </p:nvPr>
        </p:nvSpPr>
        <p:spPr>
          <a:xfrm>
            <a:off x="11503479" y="6253200"/>
            <a:ext cx="253092" cy="604800"/>
          </a:xfrm>
        </p:spPr>
        <p:txBody>
          <a:bodyPr/>
          <a:lstStyle/>
          <a:p>
            <a:fld id="{E37164D7-9B6A-1C43-ACF7-FB85B36CD2BA}" type="slidenum">
              <a:rPr lang="en-US" smtClean="0"/>
              <a:t>‹#›</a:t>
            </a:fld>
            <a:endParaRPr lang="en-US"/>
          </a:p>
        </p:txBody>
      </p:sp>
    </p:spTree>
    <p:extLst>
      <p:ext uri="{BB962C8B-B14F-4D97-AF65-F5344CB8AC3E}">
        <p14:creationId xmlns:p14="http://schemas.microsoft.com/office/powerpoint/2010/main" val="35484763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976369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D09A9-2049-3CBD-7B59-7385343DCA8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4AA72E-4618-0851-F1B3-261FEF46AC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4951170-274F-79F4-4F23-8A9889F78E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43AC378-2B7F-FC5B-D37B-C1D9D043AD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9ED962-BE41-C96D-2D61-5C50845C238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E341443-5A2E-53EE-791A-2FE77C5A1DF6}"/>
              </a:ext>
            </a:extLst>
          </p:cNvPr>
          <p:cNvSpPr>
            <a:spLocks noGrp="1"/>
          </p:cNvSpPr>
          <p:nvPr>
            <p:ph type="dt" sz="half" idx="10"/>
          </p:nvPr>
        </p:nvSpPr>
        <p:spPr/>
        <p:txBody>
          <a:bodyPr/>
          <a:lstStyle/>
          <a:p>
            <a:endParaRPr lang="en-GB"/>
          </a:p>
        </p:txBody>
      </p:sp>
      <p:sp>
        <p:nvSpPr>
          <p:cNvPr id="8" name="Footer Placeholder 7">
            <a:extLst>
              <a:ext uri="{FF2B5EF4-FFF2-40B4-BE49-F238E27FC236}">
                <a16:creationId xmlns:a16="http://schemas.microsoft.com/office/drawing/2014/main" id="{DFAA9DA7-7503-2387-FBDC-0962B1E564DE}"/>
              </a:ext>
            </a:extLst>
          </p:cNvPr>
          <p:cNvSpPr>
            <a:spLocks noGrp="1"/>
          </p:cNvSpPr>
          <p:nvPr>
            <p:ph type="ftr" sz="quarter" idx="11"/>
          </p:nvPr>
        </p:nvSpPr>
        <p:spPr/>
        <p:txBody>
          <a:bodyPr/>
          <a:lstStyle/>
          <a:p>
            <a:r>
              <a:rPr lang="en-GB"/>
              <a:t>CONFIDENTIAL: NOT FOR CIRCULATION</a:t>
            </a:r>
          </a:p>
        </p:txBody>
      </p:sp>
      <p:sp>
        <p:nvSpPr>
          <p:cNvPr id="9" name="Slide Number Placeholder 8">
            <a:extLst>
              <a:ext uri="{FF2B5EF4-FFF2-40B4-BE49-F238E27FC236}">
                <a16:creationId xmlns:a16="http://schemas.microsoft.com/office/drawing/2014/main" id="{CBB5E42B-3B4B-827F-340D-3A7002CD542B}"/>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2195192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2290A-46EC-D695-8BAF-F341FAE0C7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A4916DD-587F-E1A2-6A59-8E855D0CCB87}"/>
              </a:ext>
            </a:extLst>
          </p:cNvPr>
          <p:cNvSpPr>
            <a:spLocks noGrp="1"/>
          </p:cNvSpPr>
          <p:nvPr>
            <p:ph type="dt" sz="half" idx="10"/>
          </p:nvPr>
        </p:nvSpPr>
        <p:spPr/>
        <p:txBody>
          <a:bodyPr/>
          <a:lstStyle/>
          <a:p>
            <a:endParaRPr lang="en-GB"/>
          </a:p>
        </p:txBody>
      </p:sp>
      <p:sp>
        <p:nvSpPr>
          <p:cNvPr id="4" name="Footer Placeholder 3">
            <a:extLst>
              <a:ext uri="{FF2B5EF4-FFF2-40B4-BE49-F238E27FC236}">
                <a16:creationId xmlns:a16="http://schemas.microsoft.com/office/drawing/2014/main" id="{7642190B-C987-F07A-0796-C9B3DC5F1957}"/>
              </a:ext>
            </a:extLst>
          </p:cNvPr>
          <p:cNvSpPr>
            <a:spLocks noGrp="1"/>
          </p:cNvSpPr>
          <p:nvPr>
            <p:ph type="ftr" sz="quarter" idx="11"/>
          </p:nvPr>
        </p:nvSpPr>
        <p:spPr/>
        <p:txBody>
          <a:bodyPr/>
          <a:lstStyle/>
          <a:p>
            <a:r>
              <a:rPr lang="en-GB"/>
              <a:t>CONFIDENTIAL: NOT FOR CIRCULATION</a:t>
            </a:r>
          </a:p>
        </p:txBody>
      </p:sp>
      <p:sp>
        <p:nvSpPr>
          <p:cNvPr id="5" name="Slide Number Placeholder 4">
            <a:extLst>
              <a:ext uri="{FF2B5EF4-FFF2-40B4-BE49-F238E27FC236}">
                <a16:creationId xmlns:a16="http://schemas.microsoft.com/office/drawing/2014/main" id="{C8A48CFB-EF1B-B3B1-91E9-52CA16811C3B}"/>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247552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8A32625-E45E-1146-8440-7BCE446C2E26}"/>
              </a:ext>
            </a:extLst>
          </p:cNvPr>
          <p:cNvSpPr>
            <a:spLocks noGrp="1"/>
          </p:cNvSpPr>
          <p:nvPr>
            <p:ph type="dt" sz="half" idx="10"/>
          </p:nvPr>
        </p:nvSpPr>
        <p:spPr/>
        <p:txBody>
          <a:bodyPr/>
          <a:lstStyle/>
          <a:p>
            <a:endParaRPr lang="en-GB"/>
          </a:p>
        </p:txBody>
      </p:sp>
      <p:sp>
        <p:nvSpPr>
          <p:cNvPr id="3" name="Footer Placeholder 2">
            <a:extLst>
              <a:ext uri="{FF2B5EF4-FFF2-40B4-BE49-F238E27FC236}">
                <a16:creationId xmlns:a16="http://schemas.microsoft.com/office/drawing/2014/main" id="{484AC639-EFF0-A66A-CFE8-0F6B6C79F266}"/>
              </a:ext>
            </a:extLst>
          </p:cNvPr>
          <p:cNvSpPr>
            <a:spLocks noGrp="1"/>
          </p:cNvSpPr>
          <p:nvPr>
            <p:ph type="ftr" sz="quarter" idx="11"/>
          </p:nvPr>
        </p:nvSpPr>
        <p:spPr/>
        <p:txBody>
          <a:bodyPr/>
          <a:lstStyle/>
          <a:p>
            <a:r>
              <a:rPr lang="en-GB"/>
              <a:t>CONFIDENTIAL: NOT FOR CIRCULATION</a:t>
            </a:r>
          </a:p>
        </p:txBody>
      </p:sp>
      <p:sp>
        <p:nvSpPr>
          <p:cNvPr id="4" name="Slide Number Placeholder 3">
            <a:extLst>
              <a:ext uri="{FF2B5EF4-FFF2-40B4-BE49-F238E27FC236}">
                <a16:creationId xmlns:a16="http://schemas.microsoft.com/office/drawing/2014/main" id="{94443B65-99B8-B725-48E2-60360498CEDE}"/>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558969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A9436-FB41-263F-37A8-10C61A8E70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2B1EE21-7255-D313-8D7B-9F3288E598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429D853-0A6B-F215-1C10-9FED4B4A8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A0F15A-57AF-BF50-2CF2-A4B8618941DD}"/>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6FE2CDD2-039A-58E7-F48A-70F44B22E3DA}"/>
              </a:ext>
            </a:extLst>
          </p:cNvPr>
          <p:cNvSpPr>
            <a:spLocks noGrp="1"/>
          </p:cNvSpPr>
          <p:nvPr>
            <p:ph type="ftr" sz="quarter" idx="11"/>
          </p:nvPr>
        </p:nvSpPr>
        <p:spPr/>
        <p:txBody>
          <a:bodyPr/>
          <a:lstStyle/>
          <a:p>
            <a:r>
              <a:rPr lang="en-GB"/>
              <a:t>CONFIDENTIAL: NOT FOR CIRCULATION</a:t>
            </a:r>
          </a:p>
        </p:txBody>
      </p:sp>
      <p:sp>
        <p:nvSpPr>
          <p:cNvPr id="7" name="Slide Number Placeholder 6">
            <a:extLst>
              <a:ext uri="{FF2B5EF4-FFF2-40B4-BE49-F238E27FC236}">
                <a16:creationId xmlns:a16="http://schemas.microsoft.com/office/drawing/2014/main" id="{D57EE85C-506F-4E67-7B3D-A05A47B09AF0}"/>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1000165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BD2F3-81C3-9F30-70F6-00D5B45E312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0049D3-864E-B134-9064-7C9D30CC9D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F78256-6406-BBA1-D699-7F9D549550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F9FE0E-CB83-DA27-C8A6-7CC2DA56C14D}"/>
              </a:ext>
            </a:extLst>
          </p:cNvPr>
          <p:cNvSpPr>
            <a:spLocks noGrp="1"/>
          </p:cNvSpPr>
          <p:nvPr>
            <p:ph type="dt" sz="half" idx="10"/>
          </p:nvPr>
        </p:nvSpPr>
        <p:spPr/>
        <p:txBody>
          <a:bodyPr/>
          <a:lstStyle/>
          <a:p>
            <a:endParaRPr lang="en-GB"/>
          </a:p>
        </p:txBody>
      </p:sp>
      <p:sp>
        <p:nvSpPr>
          <p:cNvPr id="6" name="Footer Placeholder 5">
            <a:extLst>
              <a:ext uri="{FF2B5EF4-FFF2-40B4-BE49-F238E27FC236}">
                <a16:creationId xmlns:a16="http://schemas.microsoft.com/office/drawing/2014/main" id="{53381804-8D8F-0CB0-0413-D8C8FF995792}"/>
              </a:ext>
            </a:extLst>
          </p:cNvPr>
          <p:cNvSpPr>
            <a:spLocks noGrp="1"/>
          </p:cNvSpPr>
          <p:nvPr>
            <p:ph type="ftr" sz="quarter" idx="11"/>
          </p:nvPr>
        </p:nvSpPr>
        <p:spPr/>
        <p:txBody>
          <a:bodyPr/>
          <a:lstStyle/>
          <a:p>
            <a:r>
              <a:rPr lang="en-GB"/>
              <a:t>CONFIDENTIAL: NOT FOR CIRCULATION</a:t>
            </a:r>
          </a:p>
        </p:txBody>
      </p:sp>
      <p:sp>
        <p:nvSpPr>
          <p:cNvPr id="7" name="Slide Number Placeholder 6">
            <a:extLst>
              <a:ext uri="{FF2B5EF4-FFF2-40B4-BE49-F238E27FC236}">
                <a16:creationId xmlns:a16="http://schemas.microsoft.com/office/drawing/2014/main" id="{378B32AB-81C0-7654-1553-0AD97AB31578}"/>
              </a:ext>
            </a:extLst>
          </p:cNvPr>
          <p:cNvSpPr>
            <a:spLocks noGrp="1"/>
          </p:cNvSpPr>
          <p:nvPr>
            <p:ph type="sldNum" sz="quarter" idx="12"/>
          </p:nvPr>
        </p:nvSpPr>
        <p:spPr/>
        <p:txBody>
          <a:bodyPr/>
          <a:lstStyle/>
          <a:p>
            <a:fld id="{6F6572E8-EE07-4FA1-8490-7B076C091CCA}" type="slidenum">
              <a:rPr lang="en-GB" smtClean="0"/>
              <a:t>‹#›</a:t>
            </a:fld>
            <a:endParaRPr lang="en-GB"/>
          </a:p>
        </p:txBody>
      </p:sp>
    </p:spTree>
    <p:extLst>
      <p:ext uri="{BB962C8B-B14F-4D97-AF65-F5344CB8AC3E}">
        <p14:creationId xmlns:p14="http://schemas.microsoft.com/office/powerpoint/2010/main" val="486709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theme" Target="../theme/theme3.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image" Target="../media/image1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D40A5C5-98DD-8D80-54EC-60A8243508F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6DB9B3D-3EE4-9115-0B50-873CBD47AA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8553E12-E038-AF3F-6458-ACC69CE48A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a:p>
        </p:txBody>
      </p:sp>
      <p:sp>
        <p:nvSpPr>
          <p:cNvPr id="5" name="Footer Placeholder 4">
            <a:extLst>
              <a:ext uri="{FF2B5EF4-FFF2-40B4-BE49-F238E27FC236}">
                <a16:creationId xmlns:a16="http://schemas.microsoft.com/office/drawing/2014/main" id="{1DFDB3EB-9E41-6A58-F5EF-2C5D1A15E7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CONFIDENTIAL: NOT FOR CIRCULATION</a:t>
            </a:r>
          </a:p>
        </p:txBody>
      </p:sp>
      <p:sp>
        <p:nvSpPr>
          <p:cNvPr id="6" name="Slide Number Placeholder 5">
            <a:extLst>
              <a:ext uri="{FF2B5EF4-FFF2-40B4-BE49-F238E27FC236}">
                <a16:creationId xmlns:a16="http://schemas.microsoft.com/office/drawing/2014/main" id="{C209A59C-EB7A-529C-222F-9F3D48FDBB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6572E8-EE07-4FA1-8490-7B076C091CCA}" type="slidenum">
              <a:rPr lang="en-GB" smtClean="0"/>
              <a:t>‹#›</a:t>
            </a:fld>
            <a:endParaRPr lang="en-GB"/>
          </a:p>
        </p:txBody>
      </p:sp>
    </p:spTree>
    <p:extLst>
      <p:ext uri="{BB962C8B-B14F-4D97-AF65-F5344CB8AC3E}">
        <p14:creationId xmlns:p14="http://schemas.microsoft.com/office/powerpoint/2010/main" val="6361914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3" r:id="rId12"/>
    <p:sldLayoutId id="2147483672" r:id="rId13"/>
    <p:sldLayoutId id="2147483674" r:id="rId14"/>
    <p:sldLayoutId id="2147483675" r:id="rId15"/>
    <p:sldLayoutId id="2147483729" r:id="rId16"/>
    <p:sldLayoutId id="2147483732" r:id="rId17"/>
    <p:sldLayoutId id="2147483733" r:id="rId18"/>
    <p:sldLayoutId id="2147483959" r:id="rId19"/>
    <p:sldLayoutId id="2147483960" r:id="rId20"/>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B5116C-1837-6348-81E3-EEEBD9B505DB}"/>
              </a:ext>
            </a:extLst>
          </p:cNvPr>
          <p:cNvSpPr>
            <a:spLocks noGrp="1"/>
          </p:cNvSpPr>
          <p:nvPr>
            <p:ph type="title"/>
          </p:nvPr>
        </p:nvSpPr>
        <p:spPr>
          <a:xfrm>
            <a:off x="431999" y="864000"/>
            <a:ext cx="11324572" cy="939182"/>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AE7B532-5097-4646-B1CE-1DCCCB5DA87A}"/>
              </a:ext>
            </a:extLst>
          </p:cNvPr>
          <p:cNvSpPr>
            <a:spLocks noGrp="1"/>
          </p:cNvSpPr>
          <p:nvPr>
            <p:ph type="body" idx="1"/>
          </p:nvPr>
        </p:nvSpPr>
        <p:spPr>
          <a:xfrm>
            <a:off x="431999" y="2239862"/>
            <a:ext cx="11324572" cy="3758111"/>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00B7CE-B133-AD41-BA55-8D3D124CCF08}"/>
              </a:ext>
            </a:extLst>
          </p:cNvPr>
          <p:cNvSpPr>
            <a:spLocks noGrp="1"/>
          </p:cNvSpPr>
          <p:nvPr>
            <p:ph type="dt" sz="half" idx="2"/>
          </p:nvPr>
        </p:nvSpPr>
        <p:spPr>
          <a:xfrm>
            <a:off x="9013371" y="6252090"/>
            <a:ext cx="2743200" cy="365125"/>
          </a:xfrm>
          <a:prstGeom prst="rect">
            <a:avLst/>
          </a:prstGeom>
        </p:spPr>
        <p:txBody>
          <a:bodyPr vert="horz" lIns="0" tIns="0" rIns="0" bIns="0" rtlCol="0" anchor="ctr"/>
          <a:lstStyle>
            <a:lvl1pPr algn="r">
              <a:defRPr sz="1600" b="1">
                <a:solidFill>
                  <a:schemeClr val="bg1"/>
                </a:solidFill>
              </a:defRPr>
            </a:lvl1pPr>
          </a:lstStyle>
          <a:p>
            <a:endParaRPr lang="en-GB"/>
          </a:p>
        </p:txBody>
      </p:sp>
    </p:spTree>
    <p:extLst>
      <p:ext uri="{BB962C8B-B14F-4D97-AF65-F5344CB8AC3E}">
        <p14:creationId xmlns:p14="http://schemas.microsoft.com/office/powerpoint/2010/main" val="3756438164"/>
      </p:ext>
    </p:extLst>
  </p:cSld>
  <p:clrMap bg1="lt1" tx1="dk1" bg2="lt2" tx2="dk2" accent1="accent1" accent2="accent2" accent3="accent3" accent4="accent4" accent5="accent5" accent6="accent6" hlink="hlink" folHlink="folHlink"/>
  <p:sldLayoutIdLst>
    <p:sldLayoutId id="2147483708" r:id="rId1"/>
  </p:sldLayoutIdLst>
  <p:hf hdr="0" dt="0"/>
  <p:txStyles>
    <p:titleStyle>
      <a:lvl1pPr algn="l" defTabSz="914400" rtl="0" eaLnBrk="1" latinLnBrk="0" hangingPunct="1">
        <a:lnSpc>
          <a:spcPct val="90000"/>
        </a:lnSpc>
        <a:spcBef>
          <a:spcPct val="0"/>
        </a:spcBef>
        <a:buNone/>
        <a:defRPr sz="3600" b="0" i="0" kern="1200">
          <a:solidFill>
            <a:schemeClr val="tx2"/>
          </a:solidFill>
          <a:latin typeface="+mn-lt"/>
          <a:ea typeface="+mj-ea"/>
          <a:cs typeface="+mj-cs"/>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00D7DA0-662E-0E44-A820-712E301C3D26}"/>
              </a:ext>
              <a:ext uri="{C183D7F6-B498-43B3-948B-1728B52AA6E4}">
                <adec:decorative xmlns:adec="http://schemas.microsoft.com/office/drawing/2017/decorative" val="1"/>
              </a:ext>
            </a:extLst>
          </p:cNvPr>
          <p:cNvPicPr>
            <a:picLocks noChangeAspect="1"/>
          </p:cNvPicPr>
          <p:nvPr userDrawn="1"/>
        </p:nvPicPr>
        <p:blipFill>
          <a:blip r:embed="rId2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BBB5116C-1837-6348-81E3-EEEBD9B505DB}"/>
              </a:ext>
            </a:extLst>
          </p:cNvPr>
          <p:cNvSpPr>
            <a:spLocks noGrp="1"/>
          </p:cNvSpPr>
          <p:nvPr>
            <p:ph type="title"/>
          </p:nvPr>
        </p:nvSpPr>
        <p:spPr>
          <a:xfrm>
            <a:off x="431999" y="432908"/>
            <a:ext cx="10227036" cy="939182"/>
          </a:xfrm>
          <a:prstGeom prst="rect">
            <a:avLst/>
          </a:prstGeom>
        </p:spPr>
        <p:txBody>
          <a:bodyPr vert="horz" lIns="0" tIns="0" rIns="0" bIns="0" rtlCol="0" anchor="t" anchorCtr="0">
            <a:noAutofit/>
          </a:bodyPr>
          <a:lstStyle/>
          <a:p>
            <a:r>
              <a:rPr lang="en-US"/>
              <a:t>Click to edit Master title style</a:t>
            </a:r>
          </a:p>
        </p:txBody>
      </p:sp>
      <p:sp>
        <p:nvSpPr>
          <p:cNvPr id="3" name="Text Placeholder 2">
            <a:extLst>
              <a:ext uri="{FF2B5EF4-FFF2-40B4-BE49-F238E27FC236}">
                <a16:creationId xmlns:a16="http://schemas.microsoft.com/office/drawing/2014/main" id="{CAE7B532-5097-4646-B1CE-1DCCCB5DA87A}"/>
              </a:ext>
            </a:extLst>
          </p:cNvPr>
          <p:cNvSpPr>
            <a:spLocks noGrp="1"/>
          </p:cNvSpPr>
          <p:nvPr>
            <p:ph type="body" idx="1"/>
          </p:nvPr>
        </p:nvSpPr>
        <p:spPr>
          <a:xfrm>
            <a:off x="431999" y="1816436"/>
            <a:ext cx="11324572" cy="417595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D72E4747-DC81-7040-907E-2165DDBCB61C}"/>
              </a:ext>
            </a:extLst>
          </p:cNvPr>
          <p:cNvSpPr>
            <a:spLocks noGrp="1"/>
          </p:cNvSpPr>
          <p:nvPr>
            <p:ph type="ftr" sz="quarter" idx="3"/>
          </p:nvPr>
        </p:nvSpPr>
        <p:spPr>
          <a:xfrm>
            <a:off x="431999" y="6253200"/>
            <a:ext cx="10843200" cy="604800"/>
          </a:xfrm>
          <a:prstGeom prst="rect">
            <a:avLst/>
          </a:prstGeom>
        </p:spPr>
        <p:txBody>
          <a:bodyPr vert="horz" lIns="0" tIns="0" rIns="0" bIns="0" rtlCol="0" anchor="ctr"/>
          <a:lstStyle>
            <a:lvl1pPr algn="l">
              <a:defRPr sz="1200" b="0" i="0">
                <a:solidFill>
                  <a:srgbClr val="5F5F5F"/>
                </a:solidFill>
                <a:latin typeface="+mn-lt"/>
              </a:defRPr>
            </a:lvl1pPr>
          </a:lstStyle>
          <a:p>
            <a:r>
              <a:rPr lang="en-US" b="1"/>
              <a:t>ML Clinical Pharmacy Services | </a:t>
            </a:r>
            <a:r>
              <a:rPr lang="en-US"/>
              <a:t>Part of NHS Midlands and Lancashire (ML)</a:t>
            </a:r>
          </a:p>
        </p:txBody>
      </p:sp>
      <p:sp>
        <p:nvSpPr>
          <p:cNvPr id="6" name="Slide Number Placeholder 5">
            <a:extLst>
              <a:ext uri="{FF2B5EF4-FFF2-40B4-BE49-F238E27FC236}">
                <a16:creationId xmlns:a16="http://schemas.microsoft.com/office/drawing/2014/main" id="{803AC461-81C3-0843-97D5-9A134303A955}"/>
              </a:ext>
            </a:extLst>
          </p:cNvPr>
          <p:cNvSpPr>
            <a:spLocks noGrp="1"/>
          </p:cNvSpPr>
          <p:nvPr>
            <p:ph type="sldNum" sz="quarter" idx="4"/>
          </p:nvPr>
        </p:nvSpPr>
        <p:spPr>
          <a:xfrm>
            <a:off x="11275199" y="6244857"/>
            <a:ext cx="481372" cy="613143"/>
          </a:xfrm>
          <a:prstGeom prst="rect">
            <a:avLst/>
          </a:prstGeom>
        </p:spPr>
        <p:txBody>
          <a:bodyPr vert="horz" lIns="0" tIns="0" rIns="0" bIns="0" rtlCol="0" anchor="ctr"/>
          <a:lstStyle>
            <a:lvl1pPr algn="r">
              <a:defRPr sz="1200" b="0" i="0">
                <a:solidFill>
                  <a:schemeClr val="tx1"/>
                </a:solidFill>
                <a:latin typeface="+mn-lt"/>
              </a:defRPr>
            </a:lvl1pPr>
          </a:lstStyle>
          <a:p>
            <a:fld id="{E37164D7-9B6A-1C43-ACF7-FB85B36CD2BA}" type="slidenum">
              <a:rPr lang="en-US" smtClean="0"/>
              <a:pPr/>
              <a:t>‹#›</a:t>
            </a:fld>
            <a:endParaRPr lang="en-US"/>
          </a:p>
        </p:txBody>
      </p:sp>
    </p:spTree>
    <p:extLst>
      <p:ext uri="{BB962C8B-B14F-4D97-AF65-F5344CB8AC3E}">
        <p14:creationId xmlns:p14="http://schemas.microsoft.com/office/powerpoint/2010/main" val="1886764277"/>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958" r:id="rId10"/>
    <p:sldLayoutId id="2147483720" r:id="rId11"/>
    <p:sldLayoutId id="2147483721" r:id="rId12"/>
    <p:sldLayoutId id="2147483722" r:id="rId13"/>
    <p:sldLayoutId id="2147483723" r:id="rId14"/>
    <p:sldLayoutId id="2147483724" r:id="rId15"/>
    <p:sldLayoutId id="2147483725" r:id="rId16"/>
    <p:sldLayoutId id="2147483726" r:id="rId17"/>
    <p:sldLayoutId id="2147483727" r:id="rId18"/>
    <p:sldLayoutId id="2147483728" r:id="rId19"/>
    <p:sldLayoutId id="2147483731" r:id="rId20"/>
  </p:sldLayoutIdLst>
  <p:hf hdr="0" dt="0"/>
  <p:txStyles>
    <p:titleStyle>
      <a:lvl1pPr algn="l" defTabSz="914400" rtl="0" eaLnBrk="1" latinLnBrk="0" hangingPunct="1">
        <a:lnSpc>
          <a:spcPct val="90000"/>
        </a:lnSpc>
        <a:spcBef>
          <a:spcPct val="0"/>
        </a:spcBef>
        <a:buNone/>
        <a:defRPr sz="3600" b="0" i="0" kern="1200">
          <a:solidFill>
            <a:schemeClr val="accent1"/>
          </a:solidFill>
          <a:latin typeface="+mj-lt"/>
          <a:ea typeface="+mj-ea"/>
          <a:cs typeface="+mj-cs"/>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000" b="0" i="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b="0" i="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hyperlink" Target="https://forms.cloud.microsoft/e/7FaBm4Bw7Y" TargetMode="External"/><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hyperlink" Target="https://www.england.nhs.uk/publication/professional-assurance-framework-for-delivering-nhs-community-pharmacy-clinical-services/" TargetMode="Externa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hyperlink" Target="https://www.england.nhs.uk/publication/professional-assurance-framework-for-delivering-nhs-community-pharmacy-clinical-services/"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a:xfrm>
            <a:off x="327497" y="1526364"/>
            <a:ext cx="5874011" cy="2354756"/>
          </a:xfrm>
        </p:spPr>
        <p:txBody>
          <a:bodyPr/>
          <a:lstStyle/>
          <a:p>
            <a:r>
              <a:rPr lang="en-GB" sz="4400" dirty="0">
                <a:latin typeface="Arial"/>
                <a:cs typeface="Arial"/>
              </a:rPr>
              <a:t>Community Pharmacy Prescribing Services</a:t>
            </a:r>
            <a:br>
              <a:rPr lang="en-GB" sz="4400" dirty="0">
                <a:latin typeface="Arial"/>
                <a:cs typeface="Arial"/>
              </a:rPr>
            </a:br>
            <a:br>
              <a:rPr lang="en-GB" sz="4400" dirty="0">
                <a:latin typeface="Arial"/>
                <a:cs typeface="Arial"/>
              </a:rPr>
            </a:br>
            <a:r>
              <a:rPr lang="en-GB" sz="3200" b="0" dirty="0">
                <a:latin typeface="Arial"/>
                <a:cs typeface="Arial"/>
              </a:rPr>
              <a:t>Information </a:t>
            </a:r>
            <a:r>
              <a:rPr lang="en-GB" sz="3200" b="0">
                <a:latin typeface="Arial"/>
                <a:cs typeface="Arial"/>
              </a:rPr>
              <a:t>Pack v0.3</a:t>
            </a:r>
            <a:endParaRPr lang="en-GB" sz="4000" b="0" dirty="0">
              <a:latin typeface="Arial"/>
              <a:cs typeface="Arial"/>
            </a:endParaRP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455812" y="4668929"/>
            <a:ext cx="6235701" cy="1909963"/>
          </a:xfrm>
        </p:spPr>
        <p:txBody>
          <a:bodyPr vert="horz" lIns="0" tIns="0" rIns="0" bIns="0" rtlCol="0" anchor="t">
            <a:normAutofit/>
          </a:bodyPr>
          <a:lstStyle/>
          <a:p>
            <a:pPr>
              <a:lnSpc>
                <a:spcPct val="120000"/>
              </a:lnSpc>
            </a:pPr>
            <a:r>
              <a:rPr lang="en-GB">
                <a:solidFill>
                  <a:srgbClr val="003087"/>
                </a:solidFill>
                <a:latin typeface="Arial"/>
                <a:cs typeface="Arial"/>
              </a:rPr>
              <a:t>NHS England Pharmacy Team</a:t>
            </a:r>
          </a:p>
          <a:p>
            <a:pPr>
              <a:lnSpc>
                <a:spcPct val="120000"/>
              </a:lnSpc>
            </a:pPr>
            <a:r>
              <a:rPr lang="en-GB">
                <a:solidFill>
                  <a:srgbClr val="003087"/>
                </a:solidFill>
                <a:latin typeface="Arial"/>
                <a:cs typeface="Arial"/>
              </a:rPr>
              <a:t>August 2026</a:t>
            </a:r>
          </a:p>
          <a:p>
            <a:pPr>
              <a:lnSpc>
                <a:spcPct val="120000"/>
              </a:lnSpc>
            </a:pPr>
            <a:endParaRPr lang="en-GB" sz="1800">
              <a:solidFill>
                <a:srgbClr val="FF0000"/>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D1A3F066-D673-7EF3-57E6-60C7CD28EE1A}"/>
              </a:ext>
            </a:extLst>
          </p:cNvPr>
          <p:cNvSpPr/>
          <p:nvPr/>
        </p:nvSpPr>
        <p:spPr>
          <a:xfrm>
            <a:off x="327497" y="364863"/>
            <a:ext cx="6611783" cy="373692"/>
          </a:xfrm>
          <a:prstGeom prst="roundRect">
            <a:avLst/>
          </a:prstGeom>
          <a:solidFill>
            <a:srgbClr val="00A9C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20000"/>
              </a:lnSpc>
            </a:pPr>
            <a:r>
              <a:rPr lang="en-GB" b="1">
                <a:solidFill>
                  <a:schemeClr val="bg1"/>
                </a:solidFill>
                <a:latin typeface="Arial"/>
                <a:cs typeface="Arial"/>
              </a:rPr>
              <a:t>For ICB Pharmacy Leads</a:t>
            </a:r>
            <a:endParaRPr lang="en-US" sz="5400">
              <a:solidFill>
                <a:schemeClr val="bg1"/>
              </a:solidFill>
              <a:ea typeface="Calibri"/>
              <a:cs typeface="Calibri"/>
            </a:endParaRP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EB95C6-1FA6-B9A5-BB55-BA89DD9333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A2C112-1ACD-31DF-DE77-9573B92526D9}"/>
              </a:ext>
            </a:extLst>
          </p:cNvPr>
          <p:cNvSpPr>
            <a:spLocks noGrp="1"/>
          </p:cNvSpPr>
          <p:nvPr>
            <p:ph type="title"/>
          </p:nvPr>
        </p:nvSpPr>
        <p:spPr/>
        <p:txBody>
          <a:bodyPr/>
          <a:lstStyle/>
          <a:p>
            <a:r>
              <a:rPr lang="en-GB">
                <a:latin typeface="Arial"/>
                <a:cs typeface="Arial"/>
              </a:rPr>
              <a:t>4. Prescription Management</a:t>
            </a:r>
          </a:p>
        </p:txBody>
      </p:sp>
      <p:sp>
        <p:nvSpPr>
          <p:cNvPr id="3" name="Content Placeholder 2">
            <a:extLst>
              <a:ext uri="{FF2B5EF4-FFF2-40B4-BE49-F238E27FC236}">
                <a16:creationId xmlns:a16="http://schemas.microsoft.com/office/drawing/2014/main" id="{062C35BD-9E00-2516-FE6D-BC14093D2B5C}"/>
              </a:ext>
            </a:extLst>
          </p:cNvPr>
          <p:cNvSpPr>
            <a:spLocks noGrp="1"/>
          </p:cNvSpPr>
          <p:nvPr>
            <p:ph sz="quarter" idx="10"/>
          </p:nvPr>
        </p:nvSpPr>
        <p:spPr>
          <a:xfrm>
            <a:off x="799250" y="1351279"/>
            <a:ext cx="10661229" cy="4989885"/>
          </a:xfrm>
        </p:spPr>
        <p:txBody>
          <a:bodyPr vert="horz" lIns="91440" tIns="45720" rIns="91440" bIns="45720" rtlCol="0" anchor="t">
            <a:noAutofit/>
          </a:bodyPr>
          <a:lstStyle/>
          <a:p>
            <a:r>
              <a:rPr lang="en-GB" sz="3000" dirty="0">
                <a:latin typeface="Arial"/>
                <a:cs typeface="Arial"/>
              </a:rPr>
              <a:t>Prescription Management allows community pharmacist prescribers to support safe and timely access to medicines when a prescription cannot be supplied as written.</a:t>
            </a:r>
            <a:endParaRPr lang="en-US" sz="3000" dirty="0">
              <a:latin typeface="Arial"/>
              <a:cs typeface="Arial"/>
            </a:endParaRPr>
          </a:p>
          <a:p>
            <a:r>
              <a:rPr lang="en-GB" sz="3000" dirty="0">
                <a:latin typeface="Arial"/>
                <a:cs typeface="Arial"/>
              </a:rPr>
              <a:t>Prescribing will be enabled in regulations and legal directions</a:t>
            </a:r>
          </a:p>
          <a:p>
            <a:r>
              <a:rPr lang="en-GB" sz="3000" dirty="0"/>
              <a:t>Autonomy to prescribe </a:t>
            </a:r>
          </a:p>
          <a:p>
            <a:r>
              <a:rPr lang="en-GB" sz="3000" dirty="0"/>
              <a:t>All prescribing must be within prescriber scope of practice and competence</a:t>
            </a:r>
          </a:p>
          <a:p>
            <a:r>
              <a:rPr lang="en-GB" sz="3000" dirty="0"/>
              <a:t>Guardrails being developed to support prescribing decisions</a:t>
            </a:r>
          </a:p>
        </p:txBody>
      </p:sp>
    </p:spTree>
    <p:extLst>
      <p:ext uri="{BB962C8B-B14F-4D97-AF65-F5344CB8AC3E}">
        <p14:creationId xmlns:p14="http://schemas.microsoft.com/office/powerpoint/2010/main" val="2007115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7664C-163E-F68A-DF0B-14943A38888D}"/>
              </a:ext>
            </a:extLst>
          </p:cNvPr>
          <p:cNvSpPr>
            <a:spLocks noGrp="1"/>
          </p:cNvSpPr>
          <p:nvPr>
            <p:ph type="title"/>
          </p:nvPr>
        </p:nvSpPr>
        <p:spPr/>
        <p:txBody>
          <a:bodyPr>
            <a:normAutofit/>
          </a:bodyPr>
          <a:lstStyle/>
          <a:p>
            <a:r>
              <a:rPr lang="en-GB"/>
              <a:t>Prescription Management Enablement</a:t>
            </a:r>
          </a:p>
        </p:txBody>
      </p:sp>
      <p:sp>
        <p:nvSpPr>
          <p:cNvPr id="3" name="Content Placeholder 2">
            <a:extLst>
              <a:ext uri="{FF2B5EF4-FFF2-40B4-BE49-F238E27FC236}">
                <a16:creationId xmlns:a16="http://schemas.microsoft.com/office/drawing/2014/main" id="{558E1E50-C76B-BAE0-AE28-8C501238F51C}"/>
              </a:ext>
            </a:extLst>
          </p:cNvPr>
          <p:cNvSpPr>
            <a:spLocks noGrp="1"/>
          </p:cNvSpPr>
          <p:nvPr>
            <p:ph sz="quarter" idx="10"/>
          </p:nvPr>
        </p:nvSpPr>
        <p:spPr>
          <a:xfrm>
            <a:off x="799251" y="1181158"/>
            <a:ext cx="5296749" cy="5152967"/>
          </a:xfrm>
        </p:spPr>
        <p:txBody>
          <a:bodyPr>
            <a:normAutofit lnSpcReduction="10000"/>
          </a:bodyPr>
          <a:lstStyle/>
          <a:p>
            <a:r>
              <a:rPr lang="en-GB" sz="2000" dirty="0"/>
              <a:t>Prescription Management aims to:</a:t>
            </a:r>
          </a:p>
          <a:p>
            <a:pPr lvl="1"/>
            <a:r>
              <a:rPr lang="en-GB" sz="1800" dirty="0"/>
              <a:t>Improve patient experience by reducing unnecessary referrals back to general practice.</a:t>
            </a:r>
          </a:p>
          <a:p>
            <a:pPr lvl="1"/>
            <a:r>
              <a:rPr lang="en-GB" sz="1800" dirty="0"/>
              <a:t>Support continuity of treatment and medicines optimisation.</a:t>
            </a:r>
          </a:p>
          <a:p>
            <a:pPr lvl="1"/>
            <a:r>
              <a:rPr lang="en-GB" sz="1800" dirty="0"/>
              <a:t>Reduce administrative burden on GP practices and community pharmacies.</a:t>
            </a:r>
          </a:p>
          <a:p>
            <a:pPr lvl="1"/>
            <a:r>
              <a:rPr lang="en-GB" sz="1800" dirty="0"/>
              <a:t>Provide a safe framework for managing prescription-related issues, including medicines shortages, prescribing errors and medicines synchronisation.</a:t>
            </a:r>
          </a:p>
          <a:p>
            <a:r>
              <a:rPr lang="en-GB" sz="2000" dirty="0"/>
              <a:t>This will allow an approved NHS community pharmacy/ pharmacist prescriber to assess a prescription-related issue and where appropriate, prescribe an alternative medicine or make a prescribing intervention to enable continued patient care.</a:t>
            </a:r>
          </a:p>
        </p:txBody>
      </p:sp>
      <p:sp>
        <p:nvSpPr>
          <p:cNvPr id="8" name="Content Placeholder 2">
            <a:extLst>
              <a:ext uri="{FF2B5EF4-FFF2-40B4-BE49-F238E27FC236}">
                <a16:creationId xmlns:a16="http://schemas.microsoft.com/office/drawing/2014/main" id="{C2CDF4FC-4F98-E295-1DB0-78FB8407AD9F}"/>
              </a:ext>
            </a:extLst>
          </p:cNvPr>
          <p:cNvSpPr txBox="1">
            <a:spLocks/>
          </p:cNvSpPr>
          <p:nvPr/>
        </p:nvSpPr>
        <p:spPr>
          <a:xfrm>
            <a:off x="6455772" y="1181158"/>
            <a:ext cx="5208145" cy="4858135"/>
          </a:xfrm>
          <a:prstGeom prst="rect">
            <a:avLst/>
          </a:prstGeom>
          <a:noFill/>
          <a:ln w="38100">
            <a:solidFill>
              <a:srgbClr val="00B050"/>
            </a:solidFill>
          </a:ln>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dirty="0"/>
              <a:t>Prescription Management should be used only where:</a:t>
            </a:r>
          </a:p>
          <a:p>
            <a:pPr marL="457200" indent="-457200">
              <a:buFont typeface="+mj-lt"/>
              <a:buAutoNum type="arabicPeriod"/>
            </a:pPr>
            <a:r>
              <a:rPr lang="en-GB" sz="2400" dirty="0"/>
              <a:t>The issue cannot be resolved through routine dispensing processes.</a:t>
            </a:r>
          </a:p>
          <a:p>
            <a:pPr marL="457200" indent="-457200">
              <a:buFont typeface="+mj-lt"/>
              <a:buAutoNum type="arabicPeriod"/>
            </a:pPr>
            <a:r>
              <a:rPr lang="en-GB" sz="2400" dirty="0"/>
              <a:t>Any existing pharmacist interventions have been considered first (e.g. SSP).</a:t>
            </a:r>
          </a:p>
          <a:p>
            <a:pPr marL="457200" indent="-457200">
              <a:buFont typeface="+mj-lt"/>
              <a:buAutoNum type="arabicPeriod"/>
            </a:pPr>
            <a:r>
              <a:rPr lang="en-GB" sz="2400" dirty="0"/>
              <a:t>The intervention is in the patient's best interests.</a:t>
            </a:r>
          </a:p>
          <a:p>
            <a:pPr marL="457200" indent="-457200">
              <a:buFont typeface="+mj-lt"/>
              <a:buAutoNum type="arabicPeriod"/>
            </a:pPr>
            <a:r>
              <a:rPr lang="en-GB" sz="2400" dirty="0"/>
              <a:t>Appropriate communication and governance arrangements are in place with the originating prescriber. </a:t>
            </a:r>
          </a:p>
        </p:txBody>
      </p:sp>
    </p:spTree>
    <p:extLst>
      <p:ext uri="{BB962C8B-B14F-4D97-AF65-F5344CB8AC3E}">
        <p14:creationId xmlns:p14="http://schemas.microsoft.com/office/powerpoint/2010/main" val="8687590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4554F-FFD4-9A01-FD33-0E5182ADE949}"/>
              </a:ext>
            </a:extLst>
          </p:cNvPr>
          <p:cNvSpPr>
            <a:spLocks noGrp="1"/>
          </p:cNvSpPr>
          <p:nvPr>
            <p:ph type="title"/>
          </p:nvPr>
        </p:nvSpPr>
        <p:spPr>
          <a:xfrm>
            <a:off x="799251" y="398353"/>
            <a:ext cx="9817949" cy="771317"/>
          </a:xfrm>
        </p:spPr>
        <p:txBody>
          <a:bodyPr>
            <a:noAutofit/>
          </a:bodyPr>
          <a:lstStyle/>
          <a:p>
            <a:r>
              <a:rPr lang="en-GB" sz="3600"/>
              <a:t>Where can Prescription Management be used?</a:t>
            </a:r>
          </a:p>
        </p:txBody>
      </p:sp>
      <p:sp>
        <p:nvSpPr>
          <p:cNvPr id="7" name="Content Placeholder 2">
            <a:extLst>
              <a:ext uri="{FF2B5EF4-FFF2-40B4-BE49-F238E27FC236}">
                <a16:creationId xmlns:a16="http://schemas.microsoft.com/office/drawing/2014/main" id="{3D414776-F726-1D81-7966-F9710C7CCD7D}"/>
              </a:ext>
            </a:extLst>
          </p:cNvPr>
          <p:cNvSpPr txBox="1">
            <a:spLocks/>
          </p:cNvSpPr>
          <p:nvPr/>
        </p:nvSpPr>
        <p:spPr>
          <a:xfrm>
            <a:off x="6409476" y="1325583"/>
            <a:ext cx="5208145" cy="4858135"/>
          </a:xfrm>
          <a:prstGeom prst="rect">
            <a:avLst/>
          </a:prstGeom>
          <a:solidFill>
            <a:srgbClr val="FDCDCF"/>
          </a:solidFill>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a:t>Prescription Management </a:t>
            </a:r>
            <a:r>
              <a:rPr lang="en-GB" sz="3600" b="1" dirty="0"/>
              <a:t>must NOT </a:t>
            </a:r>
            <a:r>
              <a:rPr lang="en-GB" sz="3600" dirty="0"/>
              <a:t>be used:</a:t>
            </a:r>
          </a:p>
          <a:p>
            <a:r>
              <a:rPr lang="en-GB" dirty="0"/>
              <a:t>Switching solely for any financial reason</a:t>
            </a:r>
          </a:p>
          <a:p>
            <a:r>
              <a:rPr lang="en-GB" dirty="0"/>
              <a:t>Switching a prescribed brand product to generic when the prescribed brand remains available or vice versa</a:t>
            </a:r>
          </a:p>
          <a:p>
            <a:r>
              <a:rPr lang="en-GB" dirty="0"/>
              <a:t>Prescribing outside the pharmacist's competence (excluding quantity synchronisation).</a:t>
            </a:r>
          </a:p>
          <a:p>
            <a:r>
              <a:rPr lang="en-GB" dirty="0"/>
              <a:t>Complex specialist medicines (e.g. shared care)</a:t>
            </a:r>
            <a:endParaRPr lang="en-GB" sz="2400" dirty="0"/>
          </a:p>
        </p:txBody>
      </p:sp>
      <p:sp>
        <p:nvSpPr>
          <p:cNvPr id="4" name="Content Placeholder 2">
            <a:extLst>
              <a:ext uri="{FF2B5EF4-FFF2-40B4-BE49-F238E27FC236}">
                <a16:creationId xmlns:a16="http://schemas.microsoft.com/office/drawing/2014/main" id="{FCD1375B-14C3-DD33-0F51-6059A50AF7A8}"/>
              </a:ext>
            </a:extLst>
          </p:cNvPr>
          <p:cNvSpPr txBox="1">
            <a:spLocks/>
          </p:cNvSpPr>
          <p:nvPr/>
        </p:nvSpPr>
        <p:spPr>
          <a:xfrm>
            <a:off x="799251" y="1325583"/>
            <a:ext cx="5296749" cy="4858135"/>
          </a:xfrm>
          <a:prstGeom prst="rect">
            <a:avLst/>
          </a:prstGeom>
          <a:solidFill>
            <a:schemeClr val="accent6">
              <a:lumMod val="20000"/>
              <a:lumOff val="80000"/>
            </a:schemeClr>
          </a:solidFill>
          <a:ln w="38100">
            <a:noFill/>
          </a:ln>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800"/>
              <a:t>Circumstances where prescription management may be appropriate</a:t>
            </a:r>
          </a:p>
          <a:p>
            <a:r>
              <a:rPr lang="en-GB" sz="2800"/>
              <a:t>Where a medicine is not available </a:t>
            </a:r>
          </a:p>
          <a:p>
            <a:r>
              <a:rPr lang="en-GB" sz="2800"/>
              <a:t>Where there is a prescription error</a:t>
            </a:r>
          </a:p>
          <a:p>
            <a:r>
              <a:rPr lang="en-GB" sz="2800"/>
              <a:t>Where there is an omitted medicine</a:t>
            </a:r>
          </a:p>
          <a:p>
            <a:r>
              <a:rPr lang="en-GB" sz="2800"/>
              <a:t>Where a medicine is no longer required</a:t>
            </a:r>
          </a:p>
          <a:p>
            <a:r>
              <a:rPr lang="en-GB" sz="2800"/>
              <a:t>Where there is a need to synchronise prescriptions</a:t>
            </a:r>
          </a:p>
        </p:txBody>
      </p:sp>
    </p:spTree>
    <p:extLst>
      <p:ext uri="{BB962C8B-B14F-4D97-AF65-F5344CB8AC3E}">
        <p14:creationId xmlns:p14="http://schemas.microsoft.com/office/powerpoint/2010/main" val="1598590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3E0E6-7DEC-B2A5-F76A-C1BCBC94D901}"/>
              </a:ext>
            </a:extLst>
          </p:cNvPr>
          <p:cNvSpPr>
            <a:spLocks noGrp="1"/>
          </p:cNvSpPr>
          <p:nvPr>
            <p:ph type="title"/>
          </p:nvPr>
        </p:nvSpPr>
        <p:spPr/>
        <p:txBody>
          <a:bodyPr/>
          <a:lstStyle/>
          <a:p>
            <a:r>
              <a:rPr lang="en-GB"/>
              <a:t>Prescription Management Guardrails</a:t>
            </a:r>
          </a:p>
        </p:txBody>
      </p:sp>
      <p:sp>
        <p:nvSpPr>
          <p:cNvPr id="3" name="Content Placeholder 2">
            <a:extLst>
              <a:ext uri="{FF2B5EF4-FFF2-40B4-BE49-F238E27FC236}">
                <a16:creationId xmlns:a16="http://schemas.microsoft.com/office/drawing/2014/main" id="{5E6505BA-B484-F2CC-5AED-D705CBFA50E0}"/>
              </a:ext>
            </a:extLst>
          </p:cNvPr>
          <p:cNvSpPr>
            <a:spLocks noGrp="1"/>
          </p:cNvSpPr>
          <p:nvPr>
            <p:ph sz="quarter" idx="10"/>
          </p:nvPr>
        </p:nvSpPr>
        <p:spPr>
          <a:xfrm>
            <a:off x="799250" y="1351280"/>
            <a:ext cx="10661229" cy="5119858"/>
          </a:xfrm>
        </p:spPr>
        <p:txBody>
          <a:bodyPr>
            <a:normAutofit fontScale="92500" lnSpcReduction="10000"/>
          </a:bodyPr>
          <a:lstStyle/>
          <a:p>
            <a:pPr marL="0" indent="0">
              <a:buNone/>
            </a:pPr>
            <a:r>
              <a:rPr lang="en-GB" dirty="0"/>
              <a:t>Prescription amendments must always be undertaken in accordance with the following principles.</a:t>
            </a:r>
          </a:p>
          <a:p>
            <a:pPr marL="971550" lvl="1" indent="-514350">
              <a:buFont typeface="+mj-lt"/>
              <a:buAutoNum type="arabicPeriod"/>
            </a:pPr>
            <a:r>
              <a:rPr lang="en-GB" dirty="0"/>
              <a:t>Patient safety and clinical benefit take precedence over operational or financial considerations. </a:t>
            </a:r>
          </a:p>
          <a:p>
            <a:pPr marL="971550" lvl="1" indent="-514350">
              <a:buFont typeface="+mj-lt"/>
              <a:buAutoNum type="arabicPeriod"/>
            </a:pPr>
            <a:r>
              <a:rPr lang="en-GB" dirty="0"/>
              <a:t>Existing dispensing interventions should be used wherever appropriate before prescribing is considered. </a:t>
            </a:r>
          </a:p>
          <a:p>
            <a:pPr marL="971550" lvl="1" indent="-514350">
              <a:buFont typeface="+mj-lt"/>
              <a:buAutoNum type="arabicPeriod"/>
            </a:pPr>
            <a:r>
              <a:rPr lang="en-GB" dirty="0"/>
              <a:t>Pharmacists must prescribe only within their competence and in accordance with applicable guidance, local pathways and governance arrangements. </a:t>
            </a:r>
          </a:p>
          <a:p>
            <a:pPr marL="971550" lvl="1" indent="-514350">
              <a:buFont typeface="+mj-lt"/>
              <a:buAutoNum type="arabicPeriod"/>
            </a:pPr>
            <a:r>
              <a:rPr lang="en-GB" dirty="0"/>
              <a:t>The originating prescriber must be contacted or informed of prescribing interventions through agreed communication processes. </a:t>
            </a:r>
          </a:p>
          <a:p>
            <a:pPr marL="971550" lvl="1" indent="-514350">
              <a:buFont typeface="+mj-lt"/>
              <a:buAutoNum type="arabicPeriod"/>
            </a:pPr>
            <a:r>
              <a:rPr lang="en-GB" dirty="0"/>
              <a:t>All interventions must be documented contemporaneously with an auditable clinical rationale. </a:t>
            </a:r>
          </a:p>
        </p:txBody>
      </p:sp>
    </p:spTree>
    <p:extLst>
      <p:ext uri="{BB962C8B-B14F-4D97-AF65-F5344CB8AC3E}">
        <p14:creationId xmlns:p14="http://schemas.microsoft.com/office/powerpoint/2010/main" val="2144860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9562-9079-E481-5D66-F538E4135694}"/>
              </a:ext>
            </a:extLst>
          </p:cNvPr>
          <p:cNvSpPr>
            <a:spLocks noGrp="1"/>
          </p:cNvSpPr>
          <p:nvPr>
            <p:ph type="title"/>
          </p:nvPr>
        </p:nvSpPr>
        <p:spPr/>
        <p:txBody>
          <a:bodyPr/>
          <a:lstStyle/>
          <a:p>
            <a:r>
              <a:rPr lang="en-GB" dirty="0"/>
              <a:t>5. Digital Options</a:t>
            </a:r>
          </a:p>
        </p:txBody>
      </p:sp>
      <p:sp>
        <p:nvSpPr>
          <p:cNvPr id="3" name="Content Placeholder 2">
            <a:extLst>
              <a:ext uri="{FF2B5EF4-FFF2-40B4-BE49-F238E27FC236}">
                <a16:creationId xmlns:a16="http://schemas.microsoft.com/office/drawing/2014/main" id="{0DF8EC7A-EB26-767B-1907-F558605794DA}"/>
              </a:ext>
            </a:extLst>
          </p:cNvPr>
          <p:cNvSpPr>
            <a:spLocks noGrp="1"/>
          </p:cNvSpPr>
          <p:nvPr>
            <p:ph sz="quarter" idx="10"/>
          </p:nvPr>
        </p:nvSpPr>
        <p:spPr>
          <a:xfrm>
            <a:off x="799250" y="1195754"/>
            <a:ext cx="10661229" cy="5184949"/>
          </a:xfrm>
        </p:spPr>
        <p:txBody>
          <a:bodyPr vert="horz" lIns="91440" tIns="45720" rIns="91440" bIns="45720" rtlCol="0" anchor="t">
            <a:normAutofit fontScale="85000" lnSpcReduction="20000"/>
          </a:bodyPr>
          <a:lstStyle/>
          <a:p>
            <a:r>
              <a:rPr lang="en-GB" sz="2400" dirty="0">
                <a:latin typeface="Arial"/>
                <a:cs typeface="Arial"/>
              </a:rPr>
              <a:t>Referrals</a:t>
            </a:r>
            <a:endParaRPr lang="en-US" sz="2400" dirty="0"/>
          </a:p>
          <a:p>
            <a:pPr lvl="1"/>
            <a:r>
              <a:rPr lang="en-GB" sz="2400" dirty="0">
                <a:latin typeface="Arial"/>
                <a:cs typeface="Arial"/>
              </a:rPr>
              <a:t>No change to existing referral routes </a:t>
            </a:r>
          </a:p>
          <a:p>
            <a:pPr lvl="1"/>
            <a:r>
              <a:rPr lang="en-GB" sz="2400" dirty="0">
                <a:latin typeface="Arial"/>
                <a:cs typeface="Arial"/>
              </a:rPr>
              <a:t>Referrals directly into PGD clinical systems must be closed when using prescribing route to avoid double claiming (e.g. NHS111 or GP)</a:t>
            </a:r>
          </a:p>
          <a:p>
            <a:r>
              <a:rPr lang="en-GB" sz="2400" dirty="0">
                <a:latin typeface="Arial"/>
                <a:cs typeface="Arial"/>
              </a:rPr>
              <a:t>Recording Consultations</a:t>
            </a:r>
            <a:endParaRPr lang="en-GB" sz="2400" dirty="0"/>
          </a:p>
          <a:p>
            <a:pPr lvl="1"/>
            <a:r>
              <a:rPr lang="en-GB" sz="2400" b="1" dirty="0">
                <a:latin typeface="Arial"/>
                <a:cs typeface="Arial"/>
              </a:rPr>
              <a:t>Do not </a:t>
            </a:r>
            <a:r>
              <a:rPr lang="en-GB" sz="2400" dirty="0">
                <a:latin typeface="Arial"/>
                <a:cs typeface="Arial"/>
              </a:rPr>
              <a:t>use Pharmacy First/Contraception PGD consultation record system – reserve this for PGD consultations </a:t>
            </a:r>
            <a:r>
              <a:rPr lang="en-GB" sz="2400" b="1" dirty="0">
                <a:latin typeface="Arial"/>
                <a:cs typeface="Arial"/>
              </a:rPr>
              <a:t>only</a:t>
            </a:r>
          </a:p>
          <a:p>
            <a:pPr lvl="1"/>
            <a:r>
              <a:rPr lang="en-GB" sz="2400" dirty="0">
                <a:latin typeface="Arial"/>
                <a:cs typeface="Arial"/>
              </a:rPr>
              <a:t>Have a system to record consultations contemporaneously using an appropriate consultations records system</a:t>
            </a:r>
          </a:p>
          <a:p>
            <a:r>
              <a:rPr lang="en-GB" sz="2400" dirty="0">
                <a:latin typeface="Arial"/>
                <a:cs typeface="Arial"/>
              </a:rPr>
              <a:t>Prescribing</a:t>
            </a:r>
          </a:p>
          <a:p>
            <a:pPr lvl="1"/>
            <a:r>
              <a:rPr lang="en-GB" sz="2400" dirty="0">
                <a:latin typeface="Arial"/>
                <a:cs typeface="Arial"/>
              </a:rPr>
              <a:t>CLEO Solo is currently the only EPS assured solution that has been tested in Community Pharmacy</a:t>
            </a:r>
          </a:p>
          <a:p>
            <a:pPr lvl="1"/>
            <a:r>
              <a:rPr lang="en-GB" sz="2400" dirty="0">
                <a:latin typeface="Arial"/>
                <a:cs typeface="Arial"/>
              </a:rPr>
              <a:t>Other systems will be added to CP IT Framework in due course</a:t>
            </a:r>
          </a:p>
          <a:p>
            <a:r>
              <a:rPr lang="en-GB" sz="2400" dirty="0">
                <a:latin typeface="Arial"/>
                <a:cs typeface="Arial"/>
              </a:rPr>
              <a:t>Updating the GP patient record</a:t>
            </a:r>
          </a:p>
          <a:p>
            <a:pPr lvl="1"/>
            <a:r>
              <a:rPr lang="en-GB" sz="2400" dirty="0">
                <a:latin typeface="Arial"/>
                <a:cs typeface="Arial"/>
              </a:rPr>
              <a:t>Update GP in a timely manner (e.g. NHS email)</a:t>
            </a:r>
          </a:p>
          <a:p>
            <a:r>
              <a:rPr lang="en-GB" sz="2400" dirty="0">
                <a:latin typeface="Arial"/>
                <a:cs typeface="Arial"/>
              </a:rPr>
              <a:t>Claiming for Prescribing Consultations</a:t>
            </a:r>
            <a:endParaRPr lang="en-GB" sz="2400" dirty="0"/>
          </a:p>
          <a:p>
            <a:pPr lvl="1"/>
            <a:r>
              <a:rPr lang="en-GB" sz="2400" b="1" dirty="0">
                <a:latin typeface="Arial"/>
                <a:cs typeface="Arial"/>
              </a:rPr>
              <a:t>Do not </a:t>
            </a:r>
            <a:r>
              <a:rPr lang="en-GB" sz="2400" dirty="0">
                <a:latin typeface="Arial"/>
                <a:cs typeface="Arial"/>
              </a:rPr>
              <a:t>use PGD consultation systems to submit claim</a:t>
            </a:r>
          </a:p>
          <a:p>
            <a:pPr lvl="1"/>
            <a:r>
              <a:rPr lang="en-GB" sz="2400" dirty="0">
                <a:latin typeface="Arial"/>
                <a:cs typeface="Arial"/>
              </a:rPr>
              <a:t>Use NHSBSA MYS Portal for Prescribing Consultations</a:t>
            </a:r>
            <a:endParaRPr lang="en-GB" sz="2400" dirty="0"/>
          </a:p>
        </p:txBody>
      </p:sp>
    </p:spTree>
    <p:extLst>
      <p:ext uri="{BB962C8B-B14F-4D97-AF65-F5344CB8AC3E}">
        <p14:creationId xmlns:p14="http://schemas.microsoft.com/office/powerpoint/2010/main" val="2633138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D1841-D9FD-FD87-DB9D-9F93EC9B8555}"/>
              </a:ext>
            </a:extLst>
          </p:cNvPr>
          <p:cNvSpPr>
            <a:spLocks noGrp="1"/>
          </p:cNvSpPr>
          <p:nvPr>
            <p:ph type="title"/>
          </p:nvPr>
        </p:nvSpPr>
        <p:spPr>
          <a:xfrm>
            <a:off x="799251" y="265003"/>
            <a:ext cx="9817949" cy="1372411"/>
          </a:xfrm>
        </p:spPr>
        <p:txBody>
          <a:bodyPr>
            <a:normAutofit/>
          </a:bodyPr>
          <a:lstStyle/>
          <a:p>
            <a:r>
              <a:rPr lang="en-GB"/>
              <a:t>Making a MYS Claim for a prescribing consultation</a:t>
            </a:r>
          </a:p>
        </p:txBody>
      </p:sp>
      <p:sp>
        <p:nvSpPr>
          <p:cNvPr id="3" name="Content Placeholder 2">
            <a:extLst>
              <a:ext uri="{FF2B5EF4-FFF2-40B4-BE49-F238E27FC236}">
                <a16:creationId xmlns:a16="http://schemas.microsoft.com/office/drawing/2014/main" id="{DAACBE06-9868-0E34-1171-56B0DD31A066}"/>
              </a:ext>
            </a:extLst>
          </p:cNvPr>
          <p:cNvSpPr>
            <a:spLocks noGrp="1"/>
          </p:cNvSpPr>
          <p:nvPr>
            <p:ph sz="quarter" idx="10"/>
          </p:nvPr>
        </p:nvSpPr>
        <p:spPr>
          <a:xfrm>
            <a:off x="799250" y="1786270"/>
            <a:ext cx="10084090" cy="4106515"/>
          </a:xfrm>
        </p:spPr>
        <p:txBody>
          <a:bodyPr vert="horz" lIns="91440" tIns="45720" rIns="91440" bIns="45720" rtlCol="0" anchor="t">
            <a:normAutofit/>
          </a:bodyPr>
          <a:lstStyle/>
          <a:p>
            <a:r>
              <a:rPr lang="en-GB">
                <a:solidFill>
                  <a:srgbClr val="000000"/>
                </a:solidFill>
                <a:latin typeface="Arial"/>
                <a:cs typeface="Arial"/>
              </a:rPr>
              <a:t>Contractors will be required to submit data manually to claim for a prescribing consultation fee via NHS BSA MYS portal: </a:t>
            </a:r>
            <a:endParaRPr lang="en-US"/>
          </a:p>
          <a:p>
            <a:pPr lvl="1">
              <a:buFont typeface="Wingdings" panose="05000000000000000000" pitchFamily="2" charset="2"/>
              <a:buChar char="v"/>
            </a:pPr>
            <a:r>
              <a:rPr lang="en-GB">
                <a:solidFill>
                  <a:srgbClr val="000000"/>
                </a:solidFill>
                <a:latin typeface="Arial"/>
                <a:cs typeface="Arial"/>
              </a:rPr>
              <a:t>Patient details </a:t>
            </a:r>
          </a:p>
          <a:p>
            <a:pPr lvl="1">
              <a:buFont typeface="Wingdings" panose="05000000000000000000" pitchFamily="2" charset="2"/>
              <a:buChar char="v"/>
            </a:pPr>
            <a:r>
              <a:rPr lang="en-GB">
                <a:solidFill>
                  <a:srgbClr val="000000"/>
                </a:solidFill>
                <a:latin typeface="Arial"/>
                <a:cs typeface="Arial"/>
              </a:rPr>
              <a:t>Date of consultation</a:t>
            </a:r>
          </a:p>
          <a:p>
            <a:pPr lvl="1">
              <a:buFont typeface="Wingdings" panose="05000000000000000000" pitchFamily="2" charset="2"/>
              <a:buChar char="v"/>
            </a:pPr>
            <a:r>
              <a:rPr lang="en-GB">
                <a:solidFill>
                  <a:srgbClr val="000000"/>
                </a:solidFill>
                <a:latin typeface="Arial"/>
                <a:cs typeface="Arial"/>
              </a:rPr>
              <a:t>GPhC number</a:t>
            </a:r>
            <a:endParaRPr lang="en-GB">
              <a:solidFill>
                <a:srgbClr val="000000"/>
              </a:solidFill>
            </a:endParaRPr>
          </a:p>
          <a:p>
            <a:pPr lvl="1">
              <a:buFont typeface="Wingdings" panose="05000000000000000000" pitchFamily="2" charset="2"/>
              <a:buChar char="v"/>
            </a:pPr>
            <a:r>
              <a:rPr lang="en-GB">
                <a:solidFill>
                  <a:srgbClr val="000000"/>
                </a:solidFill>
                <a:latin typeface="Arial"/>
                <a:cs typeface="Arial"/>
              </a:rPr>
              <a:t>Pathway/Service (pull down of services)</a:t>
            </a:r>
            <a:endParaRPr lang="en-GB">
              <a:solidFill>
                <a:srgbClr val="000000"/>
              </a:solidFill>
            </a:endParaRPr>
          </a:p>
          <a:p>
            <a:pPr lvl="1">
              <a:buFont typeface="Wingdings" panose="05000000000000000000" pitchFamily="2" charset="2"/>
              <a:buChar char="v"/>
            </a:pPr>
            <a:r>
              <a:rPr lang="en-GB">
                <a:solidFill>
                  <a:srgbClr val="000000"/>
                </a:solidFill>
                <a:latin typeface="Arial"/>
                <a:cs typeface="Arial"/>
              </a:rPr>
              <a:t>Outcome</a:t>
            </a:r>
            <a:endParaRPr lang="en-GB">
              <a:solidFill>
                <a:srgbClr val="000000"/>
              </a:solidFill>
            </a:endParaRPr>
          </a:p>
          <a:p>
            <a:pPr lvl="1">
              <a:buFont typeface="Wingdings" panose="05000000000000000000" pitchFamily="2" charset="2"/>
              <a:buChar char="v"/>
            </a:pPr>
            <a:r>
              <a:rPr lang="en-GB">
                <a:solidFill>
                  <a:srgbClr val="000000"/>
                </a:solidFill>
                <a:latin typeface="Arial"/>
                <a:cs typeface="Arial"/>
              </a:rPr>
              <a:t>Medication name (if prescription issued) – DM&amp;D</a:t>
            </a:r>
            <a:endParaRPr lang="en-GB"/>
          </a:p>
          <a:p>
            <a:endParaRPr lang="en-GB"/>
          </a:p>
        </p:txBody>
      </p:sp>
    </p:spTree>
    <p:extLst>
      <p:ext uri="{BB962C8B-B14F-4D97-AF65-F5344CB8AC3E}">
        <p14:creationId xmlns:p14="http://schemas.microsoft.com/office/powerpoint/2010/main" val="20017108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7">
          <a:extLst>
            <a:ext uri="{FF2B5EF4-FFF2-40B4-BE49-F238E27FC236}">
              <a16:creationId xmlns:a16="http://schemas.microsoft.com/office/drawing/2014/main" id="{0713B773-930A-145E-5B1B-894DE515F72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7DC5A3D-DD38-F5F9-5C7B-1740B2885161}"/>
              </a:ext>
            </a:extLst>
          </p:cNvPr>
          <p:cNvSpPr txBox="1">
            <a:spLocks/>
          </p:cNvSpPr>
          <p:nvPr/>
        </p:nvSpPr>
        <p:spPr>
          <a:xfrm>
            <a:off x="618767" y="329382"/>
            <a:ext cx="9134818" cy="70543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en-US" sz="3600" kern="0" dirty="0">
                <a:solidFill>
                  <a:srgbClr val="993366"/>
                </a:solidFill>
                <a:latin typeface="Borel" panose="020B0604020202020204" charset="-94"/>
                <a:ea typeface="Borel" panose="020B0604020202020204" charset="-94"/>
                <a:cs typeface="Calibri"/>
              </a:rPr>
              <a:t>CLEO EPS</a:t>
            </a:r>
          </a:p>
        </p:txBody>
      </p:sp>
      <p:sp>
        <p:nvSpPr>
          <p:cNvPr id="6" name="TextBox 5">
            <a:extLst>
              <a:ext uri="{FF2B5EF4-FFF2-40B4-BE49-F238E27FC236}">
                <a16:creationId xmlns:a16="http://schemas.microsoft.com/office/drawing/2014/main" id="{6E2F7D0E-B6AF-C86B-46D3-1E8A2D4A557F}"/>
              </a:ext>
            </a:extLst>
          </p:cNvPr>
          <p:cNvSpPr txBox="1"/>
          <p:nvPr/>
        </p:nvSpPr>
        <p:spPr>
          <a:xfrm>
            <a:off x="537863" y="955146"/>
            <a:ext cx="10317019" cy="4708981"/>
          </a:xfrm>
          <a:prstGeom prst="rect">
            <a:avLst/>
          </a:prstGeom>
          <a:noFill/>
        </p:spPr>
        <p:txBody>
          <a:bodyPr wrap="square" rtlCol="0">
            <a:spAutoFit/>
          </a:bodyPr>
          <a:lstStyle/>
          <a:p>
            <a:r>
              <a:rPr lang="en-GB" sz="1500" dirty="0"/>
              <a:t>CLEO EPS is available to community pharmacies who have authorisation from their ICB. CLEO Systems will contract directly with the Pharmacy. </a:t>
            </a:r>
          </a:p>
          <a:p>
            <a:endParaRPr lang="en-GB" sz="1500" dirty="0"/>
          </a:p>
          <a:p>
            <a:r>
              <a:rPr lang="en-GB" sz="1500" dirty="0"/>
              <a:t>The cost of CLEO EPS is as follows: </a:t>
            </a:r>
          </a:p>
          <a:p>
            <a:pPr marL="285750" indent="-285750">
              <a:buFont typeface="Arial" panose="020B0604020202020204" pitchFamily="34" charset="0"/>
              <a:buChar char="•"/>
            </a:pPr>
            <a:r>
              <a:rPr lang="en-GB" sz="1500" dirty="0"/>
              <a:t>Set up Cost per Pharmacy (Year 1 only)  £500 plus VAT</a:t>
            </a:r>
          </a:p>
          <a:p>
            <a:pPr marL="285750" indent="-285750">
              <a:buFont typeface="Arial" panose="020B0604020202020204" pitchFamily="34" charset="0"/>
              <a:buChar char="•"/>
            </a:pPr>
            <a:r>
              <a:rPr lang="en-GB" sz="1500" dirty="0"/>
              <a:t>Licence (annual) £1,750 plus VAT</a:t>
            </a:r>
          </a:p>
          <a:p>
            <a:pPr marL="285750" indent="-285750">
              <a:buFont typeface="Arial" panose="020B0604020202020204" pitchFamily="34" charset="0"/>
              <a:buChar char="•"/>
            </a:pPr>
            <a:r>
              <a:rPr lang="en-GB" sz="1500" dirty="0"/>
              <a:t>Hosting (annual) £750 plus VAT </a:t>
            </a:r>
          </a:p>
          <a:p>
            <a:endParaRPr lang="en-GB" sz="1500" dirty="0"/>
          </a:p>
          <a:p>
            <a:r>
              <a:rPr lang="en-GB" sz="1500" b="1" dirty="0"/>
              <a:t>Total Cost for Year 1 - £3,000 plus VAT </a:t>
            </a:r>
          </a:p>
          <a:p>
            <a:endParaRPr lang="en-GB" sz="1500" dirty="0"/>
          </a:p>
          <a:p>
            <a:r>
              <a:rPr lang="en-GB" sz="1500" dirty="0"/>
              <a:t>Once identified and authorised by the ICB the Pharmacy needs to complete the </a:t>
            </a:r>
            <a:r>
              <a:rPr lang="en-GB" sz="1500" b="1" dirty="0">
                <a:solidFill>
                  <a:srgbClr val="FF0000"/>
                </a:solidFill>
                <a:hlinkClick r:id="rId3"/>
              </a:rPr>
              <a:t>CLEO EPS ORDER FORM</a:t>
            </a:r>
            <a:r>
              <a:rPr lang="en-GB" sz="1500" b="1" dirty="0">
                <a:solidFill>
                  <a:srgbClr val="FF0000"/>
                </a:solidFill>
              </a:rPr>
              <a:t> </a:t>
            </a:r>
            <a:r>
              <a:rPr lang="en-GB" sz="1500" dirty="0"/>
              <a:t>here. </a:t>
            </a:r>
          </a:p>
          <a:p>
            <a:endParaRPr lang="en-GB" sz="1500" dirty="0"/>
          </a:p>
          <a:p>
            <a:r>
              <a:rPr lang="en-GB" sz="1500" dirty="0"/>
              <a:t>This will enable CLEO Systems to be able to set up this site in advance of October. Any contracts signed by 31st August 2026 will be ready for go live from 1</a:t>
            </a:r>
            <a:r>
              <a:rPr lang="en-GB" sz="1500" baseline="30000" dirty="0"/>
              <a:t>st</a:t>
            </a:r>
            <a:r>
              <a:rPr lang="en-GB" sz="1500" dirty="0"/>
              <a:t> October. </a:t>
            </a:r>
          </a:p>
          <a:p>
            <a:endParaRPr lang="en-GB" sz="1500" dirty="0"/>
          </a:p>
          <a:p>
            <a:r>
              <a:rPr lang="en-GB" sz="1500" dirty="0"/>
              <a:t>The minimum requirements for a pharmacy to use CLEO EPS are as follows </a:t>
            </a:r>
          </a:p>
          <a:p>
            <a:endParaRPr lang="en-GB" sz="1500" dirty="0"/>
          </a:p>
          <a:p>
            <a:pPr marL="228594" indent="-228594">
              <a:buFont typeface="Arial" panose="020B0604020202020204" pitchFamily="34" charset="0"/>
              <a:buChar char="•"/>
            </a:pPr>
            <a:r>
              <a:rPr lang="en-GB" sz="1500" dirty="0"/>
              <a:t>Authorisation from ICB </a:t>
            </a:r>
          </a:p>
          <a:p>
            <a:pPr marL="228594" indent="-228594">
              <a:buFont typeface="Arial" panose="020B0604020202020204" pitchFamily="34" charset="0"/>
              <a:buChar char="•"/>
            </a:pPr>
            <a:r>
              <a:rPr lang="en-GB" sz="1500" dirty="0"/>
              <a:t>HSCN Connectivity </a:t>
            </a:r>
          </a:p>
          <a:p>
            <a:pPr marL="228594" indent="-228594">
              <a:buFont typeface="Arial" panose="020B0604020202020204" pitchFamily="34" charset="0"/>
              <a:buChar char="•"/>
            </a:pPr>
            <a:r>
              <a:rPr lang="en-GB" sz="1500" dirty="0"/>
              <a:t>NHS Smartcard with associated RBAC codes</a:t>
            </a:r>
          </a:p>
        </p:txBody>
      </p:sp>
      <p:pic>
        <p:nvPicPr>
          <p:cNvPr id="2" name="Picture 1" descr="Logo&#10;&#10;Description automatically generated">
            <a:extLst>
              <a:ext uri="{FF2B5EF4-FFF2-40B4-BE49-F238E27FC236}">
                <a16:creationId xmlns:a16="http://schemas.microsoft.com/office/drawing/2014/main" id="{E161BD42-3C9A-6412-B7A7-0029E0CAA5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78014" y="188999"/>
            <a:ext cx="2231813" cy="845820"/>
          </a:xfrm>
          <a:prstGeom prst="rect">
            <a:avLst/>
          </a:prstGeom>
        </p:spPr>
      </p:pic>
      <p:sp>
        <p:nvSpPr>
          <p:cNvPr id="3" name="Rectangle 2">
            <a:extLst>
              <a:ext uri="{FF2B5EF4-FFF2-40B4-BE49-F238E27FC236}">
                <a16:creationId xmlns:a16="http://schemas.microsoft.com/office/drawing/2014/main" id="{640BF330-36D7-D51F-8297-6245FC4022AB}"/>
              </a:ext>
            </a:extLst>
          </p:cNvPr>
          <p:cNvSpPr/>
          <p:nvPr/>
        </p:nvSpPr>
        <p:spPr>
          <a:xfrm>
            <a:off x="6941905" y="4830448"/>
            <a:ext cx="4712232" cy="1698170"/>
          </a:xfrm>
          <a:prstGeom prst="rect">
            <a:avLst/>
          </a:prstGeom>
          <a:solidFill>
            <a:srgbClr val="AF267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This is information has been provided by Cleo Systems. Cleo Systems will contract directly with Community Pharmacy contractors.</a:t>
            </a:r>
          </a:p>
        </p:txBody>
      </p:sp>
    </p:spTree>
    <p:extLst>
      <p:ext uri="{BB962C8B-B14F-4D97-AF65-F5344CB8AC3E}">
        <p14:creationId xmlns:p14="http://schemas.microsoft.com/office/powerpoint/2010/main" val="30795973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3EABD8-3EF5-50A8-DA03-1BA37D56C457}"/>
              </a:ext>
            </a:extLst>
          </p:cNvPr>
          <p:cNvSpPr>
            <a:spLocks noGrp="1"/>
          </p:cNvSpPr>
          <p:nvPr>
            <p:ph type="title"/>
          </p:nvPr>
        </p:nvSpPr>
        <p:spPr/>
        <p:txBody>
          <a:bodyPr/>
          <a:lstStyle/>
          <a:p>
            <a:r>
              <a:rPr lang="en-GB"/>
              <a:t>How to use this pack?</a:t>
            </a:r>
          </a:p>
        </p:txBody>
      </p:sp>
      <p:sp>
        <p:nvSpPr>
          <p:cNvPr id="3" name="Content Placeholder 2">
            <a:extLst>
              <a:ext uri="{FF2B5EF4-FFF2-40B4-BE49-F238E27FC236}">
                <a16:creationId xmlns:a16="http://schemas.microsoft.com/office/drawing/2014/main" id="{01D31BAA-E63F-39BF-85C1-AA406EBA3C18}"/>
              </a:ext>
            </a:extLst>
          </p:cNvPr>
          <p:cNvSpPr>
            <a:spLocks noGrp="1"/>
          </p:cNvSpPr>
          <p:nvPr>
            <p:ph sz="quarter" idx="10"/>
          </p:nvPr>
        </p:nvSpPr>
        <p:spPr/>
        <p:txBody>
          <a:bodyPr/>
          <a:lstStyle/>
          <a:p>
            <a:r>
              <a:rPr lang="en-GB"/>
              <a:t>Adapt and share with community pharmacy leads and contractors, LPCs and other relevant stakeholders</a:t>
            </a:r>
          </a:p>
          <a:p>
            <a:r>
              <a:rPr lang="en-GB"/>
              <a:t>Use it to support local events and webinars</a:t>
            </a:r>
          </a:p>
          <a:p>
            <a:endParaRPr lang="en-GB"/>
          </a:p>
        </p:txBody>
      </p:sp>
    </p:spTree>
    <p:extLst>
      <p:ext uri="{BB962C8B-B14F-4D97-AF65-F5344CB8AC3E}">
        <p14:creationId xmlns:p14="http://schemas.microsoft.com/office/powerpoint/2010/main" val="36569469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66FF-B8FA-8011-564D-F41B24E117C3}"/>
              </a:ext>
            </a:extLst>
          </p:cNvPr>
          <p:cNvSpPr>
            <a:spLocks noGrp="1"/>
          </p:cNvSpPr>
          <p:nvPr>
            <p:ph type="title"/>
          </p:nvPr>
        </p:nvSpPr>
        <p:spPr/>
        <p:txBody>
          <a:bodyPr/>
          <a:lstStyle/>
          <a:p>
            <a:r>
              <a:rPr lang="en-GB"/>
              <a:t>Next steps</a:t>
            </a:r>
          </a:p>
        </p:txBody>
      </p:sp>
      <p:sp>
        <p:nvSpPr>
          <p:cNvPr id="3" name="Content Placeholder 2">
            <a:extLst>
              <a:ext uri="{FF2B5EF4-FFF2-40B4-BE49-F238E27FC236}">
                <a16:creationId xmlns:a16="http://schemas.microsoft.com/office/drawing/2014/main" id="{655331B0-6D14-0E09-50E8-35235B97DA7E}"/>
              </a:ext>
            </a:extLst>
          </p:cNvPr>
          <p:cNvSpPr>
            <a:spLocks noGrp="1"/>
          </p:cNvSpPr>
          <p:nvPr>
            <p:ph sz="quarter" idx="10"/>
          </p:nvPr>
        </p:nvSpPr>
        <p:spPr/>
        <p:txBody>
          <a:bodyPr>
            <a:normAutofit fontScale="85000" lnSpcReduction="10000"/>
          </a:bodyPr>
          <a:lstStyle/>
          <a:p>
            <a:pPr marL="0" indent="0">
              <a:buNone/>
            </a:pPr>
            <a:r>
              <a:rPr lang="en-GB" dirty="0"/>
              <a:t>ICB Pharmacy teams must prepare for implementation by:</a:t>
            </a:r>
          </a:p>
          <a:p>
            <a:pPr marL="514350" indent="-514350">
              <a:buFont typeface="+mj-lt"/>
              <a:buAutoNum type="arabicPeriod"/>
            </a:pPr>
            <a:r>
              <a:rPr lang="en-GB" dirty="0"/>
              <a:t>Identifying community pharmacies interested in becoming prescribing pharmacies.</a:t>
            </a:r>
          </a:p>
          <a:p>
            <a:pPr marL="514350" indent="-514350">
              <a:buFont typeface="+mj-lt"/>
              <a:buAutoNum type="arabicPeriod"/>
            </a:pPr>
            <a:r>
              <a:rPr lang="en-GB" dirty="0"/>
              <a:t>Establishing local processes for approval and onboarding of prescribing pharmacists and sites.</a:t>
            </a:r>
          </a:p>
          <a:p>
            <a:pPr marL="514350" indent="-514350">
              <a:buFont typeface="+mj-lt"/>
              <a:buAutoNum type="arabicPeriod"/>
            </a:pPr>
            <a:r>
              <a:rPr lang="en-GB" dirty="0"/>
              <a:t>Reviewing local governance, assurance and prescribing oversight arrangements.</a:t>
            </a:r>
          </a:p>
          <a:p>
            <a:pPr marL="514350" indent="-514350">
              <a:buFont typeface="+mj-lt"/>
              <a:buAutoNum type="arabicPeriod"/>
            </a:pPr>
            <a:r>
              <a:rPr lang="en-GB" dirty="0"/>
              <a:t>Engaging with community pharmacy contractors and Local Pharmaceutical Committees to support readiness.</a:t>
            </a:r>
          </a:p>
          <a:p>
            <a:pPr marL="514350" indent="-514350">
              <a:buFont typeface="+mj-lt"/>
              <a:buAutoNum type="arabicPeriod"/>
            </a:pPr>
            <a:r>
              <a:rPr lang="en-GB" dirty="0"/>
              <a:t>Planning for digital and operational requirements, including prescribing system onboarding and cost centre arrangements.</a:t>
            </a:r>
          </a:p>
          <a:p>
            <a:endParaRPr lang="en-GB" dirty="0"/>
          </a:p>
        </p:txBody>
      </p:sp>
    </p:spTree>
    <p:extLst>
      <p:ext uri="{BB962C8B-B14F-4D97-AF65-F5344CB8AC3E}">
        <p14:creationId xmlns:p14="http://schemas.microsoft.com/office/powerpoint/2010/main" val="8728749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5FFEFD-A79D-687C-39FE-B2E7DCE4C4E0}"/>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D443D92C-365B-2C8B-9E59-D607B665C69F}"/>
              </a:ext>
            </a:extLst>
          </p:cNvPr>
          <p:cNvSpPr>
            <a:spLocks noGrp="1"/>
          </p:cNvSpPr>
          <p:nvPr>
            <p:ph type="title"/>
          </p:nvPr>
        </p:nvSpPr>
        <p:spPr>
          <a:xfrm>
            <a:off x="826428" y="1811"/>
            <a:ext cx="11253712" cy="1500529"/>
          </a:xfrm>
        </p:spPr>
        <p:txBody>
          <a:bodyPr>
            <a:normAutofit/>
          </a:bodyPr>
          <a:lstStyle/>
          <a:p>
            <a:r>
              <a:rPr lang="en-GB" sz="3200" b="0" spc="-40">
                <a:solidFill>
                  <a:srgbClr val="0072CE"/>
                </a:solidFill>
                <a:latin typeface="Arial" panose="020B0604020202020204" pitchFamily="34" charset="0"/>
                <a:cs typeface="Arial" panose="020B0604020202020204" pitchFamily="34" charset="0"/>
              </a:rPr>
              <a:t> </a:t>
            </a:r>
            <a:r>
              <a:rPr lang="en-GB" sz="5400" b="0" spc="-40">
                <a:solidFill>
                  <a:srgbClr val="0072CE"/>
                </a:solidFill>
                <a:latin typeface="Arial" panose="020B0604020202020204" pitchFamily="34" charset="0"/>
                <a:cs typeface="Arial" panose="020B0604020202020204" pitchFamily="34" charset="0"/>
              </a:rPr>
              <a:t>Contents</a:t>
            </a:r>
            <a:endParaRPr lang="en-US" sz="5400" b="0" spc="-40">
              <a:solidFill>
                <a:srgbClr val="0072CE"/>
              </a:solidFill>
              <a:latin typeface="Arial" panose="020B0604020202020204" pitchFamily="34" charset="0"/>
              <a:cs typeface="Arial" panose="020B0604020202020204" pitchFamily="34" charset="0"/>
            </a:endParaRPr>
          </a:p>
        </p:txBody>
      </p:sp>
      <p:sp>
        <p:nvSpPr>
          <p:cNvPr id="5" name="Content Placeholder 4">
            <a:extLst>
              <a:ext uri="{FF2B5EF4-FFF2-40B4-BE49-F238E27FC236}">
                <a16:creationId xmlns:a16="http://schemas.microsoft.com/office/drawing/2014/main" id="{D2DB11EE-EDE3-D22D-53DE-25F8C3A828E6}"/>
              </a:ext>
            </a:extLst>
          </p:cNvPr>
          <p:cNvSpPr>
            <a:spLocks noGrp="1"/>
          </p:cNvSpPr>
          <p:nvPr>
            <p:ph idx="1"/>
          </p:nvPr>
        </p:nvSpPr>
        <p:spPr>
          <a:xfrm>
            <a:off x="34997" y="281768"/>
            <a:ext cx="12049982" cy="5799723"/>
          </a:xfrm>
        </p:spPr>
        <p:txBody>
          <a:bodyPr vert="horz" lIns="0" tIns="0" rIns="0" bIns="0" rtlCol="0" anchor="t">
            <a:noAutofit/>
          </a:bodyPr>
          <a:lstStyle/>
          <a:p>
            <a:pPr marL="342900" indent="-342900">
              <a:spcAft>
                <a:spcPts val="1200"/>
              </a:spcAft>
              <a:buClr>
                <a:schemeClr val="accent6"/>
              </a:buClr>
              <a:buFont typeface="Arial" panose="020B0604020202020204" pitchFamily="34" charset="0"/>
              <a:buChar char="•"/>
            </a:pPr>
            <a:endParaRPr lang="en-GB" sz="1800">
              <a:latin typeface="Arial" panose="020B0604020202020204" pitchFamily="34" charset="0"/>
              <a:cs typeface="Arial" panose="020B0604020202020204" pitchFamily="34" charset="0"/>
            </a:endParaRPr>
          </a:p>
          <a:p>
            <a:pPr marL="342900" indent="-342900">
              <a:spcAft>
                <a:spcPts val="1200"/>
              </a:spcAft>
              <a:buClr>
                <a:schemeClr val="accent6"/>
              </a:buClr>
              <a:buFont typeface="Arial" panose="020B0604020202020204" pitchFamily="34" charset="0"/>
              <a:buChar char="•"/>
            </a:pPr>
            <a:endParaRPr lang="en-GB" sz="2300">
              <a:latin typeface="Arial" panose="020B0604020202020204" pitchFamily="34" charset="0"/>
              <a:cs typeface="Arial" panose="020B0604020202020204" pitchFamily="34" charset="0"/>
            </a:endParaRPr>
          </a:p>
          <a:p>
            <a:pPr>
              <a:lnSpc>
                <a:spcPct val="100000"/>
              </a:lnSpc>
              <a:spcAft>
                <a:spcPts val="1200"/>
              </a:spcAft>
              <a:buClr>
                <a:schemeClr val="accent6"/>
              </a:buClr>
            </a:pPr>
            <a:endParaRPr lang="en-GB" sz="24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5B57BF25-0726-18DB-A9A0-266D9B1B174A}"/>
              </a:ext>
            </a:extLst>
          </p:cNvPr>
          <p:cNvSpPr txBox="1"/>
          <p:nvPr/>
        </p:nvSpPr>
        <p:spPr>
          <a:xfrm>
            <a:off x="826428" y="1289689"/>
            <a:ext cx="10517606" cy="3724096"/>
          </a:xfrm>
          <a:prstGeom prst="rect">
            <a:avLst/>
          </a:prstGeom>
          <a:noFill/>
          <a:ln>
            <a:no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14350" indent="-514350">
              <a:buFont typeface="+mj-lt"/>
              <a:buAutoNum type="arabicPeriod"/>
            </a:pPr>
            <a:r>
              <a:rPr lang="en-GB" sz="3600" dirty="0">
                <a:latin typeface="Arial" panose="020B0604020202020204" pitchFamily="34" charset="0"/>
                <a:cs typeface="Arial" panose="020B0604020202020204" pitchFamily="34" charset="0"/>
              </a:rPr>
              <a:t>Prescribing in Community Pharmacy</a:t>
            </a:r>
          </a:p>
          <a:p>
            <a:pPr marL="514350" indent="-514350">
              <a:buFont typeface="+mj-lt"/>
              <a:buAutoNum type="arabicPeriod"/>
            </a:pPr>
            <a:r>
              <a:rPr lang="en-GB" sz="3600" dirty="0">
                <a:latin typeface="Arial" panose="020B0604020202020204" pitchFamily="34" charset="0"/>
                <a:cs typeface="Arial" panose="020B0604020202020204" pitchFamily="34" charset="0"/>
              </a:rPr>
              <a:t>Pharmacy First</a:t>
            </a:r>
          </a:p>
          <a:p>
            <a:pPr marL="971550" lvl="1" indent="-514350">
              <a:buFont typeface="+mj-lt"/>
              <a:buAutoNum type="alphaLcParenR"/>
            </a:pPr>
            <a:r>
              <a:rPr lang="en-GB" sz="2800" dirty="0">
                <a:latin typeface="Arial" panose="020B0604020202020204" pitchFamily="34" charset="0"/>
                <a:cs typeface="Arial" panose="020B0604020202020204" pitchFamily="34" charset="0"/>
              </a:rPr>
              <a:t>Additional Clinical Pathways for Prescribing</a:t>
            </a:r>
          </a:p>
          <a:p>
            <a:pPr marL="971550" lvl="1" indent="-514350">
              <a:buFont typeface="+mj-lt"/>
              <a:buAutoNum type="alphaLcParenR"/>
            </a:pPr>
            <a:r>
              <a:rPr lang="en-GB" sz="2800" dirty="0">
                <a:latin typeface="Arial" panose="020B0604020202020204" pitchFamily="34" charset="0"/>
                <a:cs typeface="Arial" panose="020B0604020202020204" pitchFamily="34" charset="0"/>
              </a:rPr>
              <a:t>Changes to 7 clinical pathways</a:t>
            </a:r>
          </a:p>
          <a:p>
            <a:pPr marL="514350" indent="-514350">
              <a:buFont typeface="+mj-lt"/>
              <a:buAutoNum type="arabicPeriod"/>
            </a:pPr>
            <a:r>
              <a:rPr lang="en-GB" sz="3600" dirty="0">
                <a:latin typeface="Arial" panose="020B0604020202020204" pitchFamily="34" charset="0"/>
                <a:cs typeface="Arial" panose="020B0604020202020204" pitchFamily="34" charset="0"/>
              </a:rPr>
              <a:t>Contraception</a:t>
            </a:r>
          </a:p>
          <a:p>
            <a:pPr marL="514350" indent="-514350">
              <a:buFont typeface="+mj-lt"/>
              <a:buAutoNum type="arabicPeriod"/>
            </a:pPr>
            <a:r>
              <a:rPr lang="en-GB" sz="3600" dirty="0">
                <a:latin typeface="Arial" panose="020B0604020202020204" pitchFamily="34" charset="0"/>
                <a:cs typeface="Arial" panose="020B0604020202020204" pitchFamily="34" charset="0"/>
              </a:rPr>
              <a:t>Prescription Management</a:t>
            </a:r>
          </a:p>
          <a:p>
            <a:pPr marL="514350" indent="-514350">
              <a:buFont typeface="+mj-lt"/>
              <a:buAutoNum type="arabicPeriod"/>
            </a:pPr>
            <a:r>
              <a:rPr lang="en-GB" sz="3600" dirty="0">
                <a:latin typeface="Arial" panose="020B0604020202020204" pitchFamily="34" charset="0"/>
                <a:cs typeface="Arial" panose="020B0604020202020204" pitchFamily="34" charset="0"/>
              </a:rPr>
              <a:t>Digital Options</a:t>
            </a:r>
          </a:p>
        </p:txBody>
      </p:sp>
    </p:spTree>
    <p:extLst>
      <p:ext uri="{BB962C8B-B14F-4D97-AF65-F5344CB8AC3E}">
        <p14:creationId xmlns:p14="http://schemas.microsoft.com/office/powerpoint/2010/main" val="372913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9509C-D873-167E-1826-AC1FD9C69F16}"/>
              </a:ext>
            </a:extLst>
          </p:cNvPr>
          <p:cNvSpPr>
            <a:spLocks noGrp="1"/>
          </p:cNvSpPr>
          <p:nvPr>
            <p:ph type="title"/>
          </p:nvPr>
        </p:nvSpPr>
        <p:spPr/>
        <p:txBody>
          <a:bodyPr/>
          <a:lstStyle/>
          <a:p>
            <a:r>
              <a:rPr lang="en-GB"/>
              <a:t>1. Prescribing Pharmacy</a:t>
            </a:r>
          </a:p>
        </p:txBody>
      </p:sp>
      <p:sp>
        <p:nvSpPr>
          <p:cNvPr id="3" name="Content Placeholder 2">
            <a:extLst>
              <a:ext uri="{FF2B5EF4-FFF2-40B4-BE49-F238E27FC236}">
                <a16:creationId xmlns:a16="http://schemas.microsoft.com/office/drawing/2014/main" id="{0F071E66-3DCC-9CD5-B139-CD6A103DFF03}"/>
              </a:ext>
            </a:extLst>
          </p:cNvPr>
          <p:cNvSpPr>
            <a:spLocks noGrp="1"/>
          </p:cNvSpPr>
          <p:nvPr>
            <p:ph sz="quarter" idx="10"/>
          </p:nvPr>
        </p:nvSpPr>
        <p:spPr>
          <a:xfrm>
            <a:off x="662090" y="1314704"/>
            <a:ext cx="10661229" cy="4952538"/>
          </a:xfrm>
        </p:spPr>
        <p:txBody>
          <a:bodyPr>
            <a:normAutofit fontScale="85000" lnSpcReduction="20000"/>
          </a:bodyPr>
          <a:lstStyle/>
          <a:p>
            <a:r>
              <a:rPr lang="en-GB" dirty="0"/>
              <a:t>A Prescribing Pharmacy will be able to deliver the community pharmacy prescribing Service as set out in the CPCF 2026/27:</a:t>
            </a:r>
          </a:p>
          <a:p>
            <a:pPr lvl="1"/>
            <a:r>
              <a:rPr lang="en-GB" dirty="0"/>
              <a:t>Prescribe for the 7 existing clinical pathways (instead of using PGDs)</a:t>
            </a:r>
          </a:p>
          <a:p>
            <a:pPr lvl="1"/>
            <a:r>
              <a:rPr lang="en-GB" dirty="0"/>
              <a:t>Deliver 5 additional pathways</a:t>
            </a:r>
          </a:p>
          <a:p>
            <a:pPr lvl="1"/>
            <a:r>
              <a:rPr lang="en-GB" dirty="0"/>
              <a:t>Prescribe existing and alternative contraceptive products </a:t>
            </a:r>
          </a:p>
          <a:p>
            <a:pPr lvl="1"/>
            <a:r>
              <a:rPr lang="en-GB" dirty="0"/>
              <a:t>Support patients through Prescription Management</a:t>
            </a:r>
          </a:p>
          <a:p>
            <a:r>
              <a:rPr lang="en-GB" dirty="0"/>
              <a:t>Prescribing Pharmacies/ pharmacists must</a:t>
            </a:r>
          </a:p>
          <a:p>
            <a:pPr lvl="1"/>
            <a:r>
              <a:rPr lang="en-GB" dirty="0"/>
              <a:t>Follow the </a:t>
            </a:r>
            <a:r>
              <a:rPr lang="en-GB" dirty="0">
                <a:hlinkClick r:id="rId2"/>
              </a:rPr>
              <a:t>Professional Assurance Framework</a:t>
            </a:r>
            <a:endParaRPr lang="en-GB" dirty="0"/>
          </a:p>
          <a:p>
            <a:pPr lvl="1"/>
            <a:r>
              <a:rPr lang="en-GB" dirty="0"/>
              <a:t>Comply with service specifications, directions and guidance relating to Pharmacy First, Contraception and Prescription Management – these are under development</a:t>
            </a:r>
          </a:p>
          <a:p>
            <a:pPr lvl="1"/>
            <a:r>
              <a:rPr lang="en-GB" dirty="0"/>
              <a:t>Have the required competencies for the condition they are managing and medicines they are prescribing</a:t>
            </a:r>
          </a:p>
          <a:p>
            <a:r>
              <a:rPr lang="en-GB" dirty="0"/>
              <a:t>Meet digital requirements set out in the Commissioning Guidance</a:t>
            </a:r>
          </a:p>
        </p:txBody>
      </p:sp>
    </p:spTree>
    <p:extLst>
      <p:ext uri="{BB962C8B-B14F-4D97-AF65-F5344CB8AC3E}">
        <p14:creationId xmlns:p14="http://schemas.microsoft.com/office/powerpoint/2010/main" val="1536797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D43A5-88AE-2DF1-AFFB-77FB79632CAD}"/>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F4345168-0F69-736C-AF3D-E8EF52CB9600}"/>
              </a:ext>
            </a:extLst>
          </p:cNvPr>
          <p:cNvSpPr>
            <a:spLocks noGrp="1"/>
          </p:cNvSpPr>
          <p:nvPr>
            <p:ph type="title"/>
          </p:nvPr>
        </p:nvSpPr>
        <p:spPr>
          <a:xfrm>
            <a:off x="504409" y="244477"/>
            <a:ext cx="11404154" cy="865186"/>
          </a:xfrm>
        </p:spPr>
        <p:txBody>
          <a:bodyPr>
            <a:normAutofit/>
          </a:bodyPr>
          <a:lstStyle/>
          <a:p>
            <a:r>
              <a:rPr lang="en-GB" sz="4400" b="0" spc="-40">
                <a:solidFill>
                  <a:srgbClr val="0072CE"/>
                </a:solidFill>
                <a:latin typeface="Arial" panose="020B0604020202020204" pitchFamily="34" charset="0"/>
                <a:cs typeface="Arial" panose="020B0604020202020204" pitchFamily="34" charset="0"/>
              </a:rPr>
              <a:t>Independent Prescribing</a:t>
            </a:r>
          </a:p>
        </p:txBody>
      </p:sp>
      <p:graphicFrame>
        <p:nvGraphicFramePr>
          <p:cNvPr id="2" name="Table 1">
            <a:extLst>
              <a:ext uri="{FF2B5EF4-FFF2-40B4-BE49-F238E27FC236}">
                <a16:creationId xmlns:a16="http://schemas.microsoft.com/office/drawing/2014/main" id="{01E1464B-552E-D3DC-DB4B-B3F2BAA28DEA}"/>
              </a:ext>
            </a:extLst>
          </p:cNvPr>
          <p:cNvGraphicFramePr>
            <a:graphicFrameLocks noGrp="1"/>
          </p:cNvGraphicFramePr>
          <p:nvPr/>
        </p:nvGraphicFramePr>
        <p:xfrm>
          <a:off x="515551" y="1737361"/>
          <a:ext cx="5580449" cy="4206240"/>
        </p:xfrm>
        <a:graphic>
          <a:graphicData uri="http://schemas.openxmlformats.org/drawingml/2006/table">
            <a:tbl>
              <a:tblPr firstRow="1" bandRow="1">
                <a:tableStyleId>{073A0DAA-6AF3-43AB-8588-CEC1D06C72B9}</a:tableStyleId>
              </a:tblPr>
              <a:tblGrid>
                <a:gridCol w="2007968">
                  <a:extLst>
                    <a:ext uri="{9D8B030D-6E8A-4147-A177-3AD203B41FA5}">
                      <a16:colId xmlns:a16="http://schemas.microsoft.com/office/drawing/2014/main" val="4040764182"/>
                    </a:ext>
                  </a:extLst>
                </a:gridCol>
                <a:gridCol w="3572481">
                  <a:extLst>
                    <a:ext uri="{9D8B030D-6E8A-4147-A177-3AD203B41FA5}">
                      <a16:colId xmlns:a16="http://schemas.microsoft.com/office/drawing/2014/main" val="1102132053"/>
                    </a:ext>
                  </a:extLst>
                </a:gridCol>
              </a:tblGrid>
              <a:tr h="325574">
                <a:tc>
                  <a:txBody>
                    <a:bodyPr/>
                    <a:lstStyle/>
                    <a:p>
                      <a:r>
                        <a:rPr lang="en-GB" sz="1800" i="0">
                          <a:solidFill>
                            <a:schemeClr val="bg1"/>
                          </a:solidFill>
                        </a:rPr>
                        <a:t>Description</a:t>
                      </a:r>
                    </a:p>
                  </a:txBody>
                  <a:tcPr>
                    <a:solidFill>
                      <a:schemeClr val="accent1"/>
                    </a:solidFill>
                  </a:tcPr>
                </a:tc>
                <a:tc>
                  <a:txBody>
                    <a:bodyPr/>
                    <a:lstStyle/>
                    <a:p>
                      <a:r>
                        <a:rPr lang="en-GB" sz="1800" i="0">
                          <a:solidFill>
                            <a:schemeClr val="bg1"/>
                          </a:solidFill>
                        </a:rPr>
                        <a:t>Amount</a:t>
                      </a:r>
                    </a:p>
                  </a:txBody>
                  <a:tcPr>
                    <a:solidFill>
                      <a:schemeClr val="accent1"/>
                    </a:solidFill>
                  </a:tcPr>
                </a:tc>
                <a:extLst>
                  <a:ext uri="{0D108BD9-81ED-4DB2-BD59-A6C34878D82A}">
                    <a16:rowId xmlns:a16="http://schemas.microsoft.com/office/drawing/2014/main" val="1069675785"/>
                  </a:ext>
                </a:extLst>
              </a:tr>
              <a:tr h="942939">
                <a:tc>
                  <a:txBody>
                    <a:bodyPr/>
                    <a:lstStyle/>
                    <a:p>
                      <a:r>
                        <a:rPr lang="en-GB" sz="1800" b="1" kern="1200">
                          <a:solidFill>
                            <a:schemeClr val="tx1"/>
                          </a:solidFill>
                          <a:latin typeface="+mn-lt"/>
                          <a:ea typeface="+mn-ea"/>
                          <a:cs typeface="+mn-cs"/>
                        </a:rPr>
                        <a:t>Set up fee</a:t>
                      </a:r>
                    </a:p>
                  </a:txBody>
                  <a:tcPr>
                    <a:solidFill>
                      <a:srgbClr val="CBCDD9"/>
                    </a:solidFill>
                  </a:tcPr>
                </a:tc>
                <a:tc>
                  <a:txBody>
                    <a:bodyPr/>
                    <a:lstStyle/>
                    <a:p>
                      <a:pPr marL="0" indent="0">
                        <a:buNone/>
                      </a:pPr>
                      <a:r>
                        <a:rPr lang="en-GB" sz="1800" i="0">
                          <a:solidFill>
                            <a:schemeClr val="tx1"/>
                          </a:solidFill>
                        </a:rPr>
                        <a:t>£500 </a:t>
                      </a:r>
                      <a:endParaRPr lang="en-US" sz="1800"/>
                    </a:p>
                    <a:p>
                      <a:pPr marL="0" lvl="0" indent="0">
                        <a:buNone/>
                      </a:pPr>
                      <a:r>
                        <a:rPr lang="en-GB" sz="1800" i="0">
                          <a:solidFill>
                            <a:schemeClr val="tx1"/>
                          </a:solidFill>
                        </a:rPr>
                        <a:t>(one off payment following confirmation of registration and assured EPS product)</a:t>
                      </a:r>
                    </a:p>
                    <a:p>
                      <a:pPr marL="0" indent="0">
                        <a:buFontTx/>
                        <a:buNone/>
                      </a:pPr>
                      <a:endParaRPr lang="en-GB" sz="1800" i="0">
                        <a:solidFill>
                          <a:schemeClr val="tx1"/>
                        </a:solidFill>
                      </a:endParaRPr>
                    </a:p>
                  </a:txBody>
                  <a:tcPr>
                    <a:solidFill>
                      <a:srgbClr val="CBCDD9"/>
                    </a:solidFill>
                  </a:tcPr>
                </a:tc>
                <a:extLst>
                  <a:ext uri="{0D108BD9-81ED-4DB2-BD59-A6C34878D82A}">
                    <a16:rowId xmlns:a16="http://schemas.microsoft.com/office/drawing/2014/main" val="3936596144"/>
                  </a:ext>
                </a:extLst>
              </a:tr>
              <a:tr h="766138">
                <a:tc>
                  <a:txBody>
                    <a:bodyPr/>
                    <a:lstStyle/>
                    <a:p>
                      <a:r>
                        <a:rPr lang="en-GB" sz="1800" b="1" kern="1200">
                          <a:solidFill>
                            <a:schemeClr val="tx1"/>
                          </a:solidFill>
                          <a:latin typeface="+mn-lt"/>
                          <a:ea typeface="+mn-ea"/>
                          <a:cs typeface="+mn-cs"/>
                        </a:rPr>
                        <a:t>Monthly infrastructure fee</a:t>
                      </a:r>
                      <a:r>
                        <a:rPr lang="en-GB" sz="1800">
                          <a:solidFill>
                            <a:schemeClr val="tx1"/>
                          </a:solidFill>
                        </a:rPr>
                        <a:t> </a:t>
                      </a:r>
                      <a:endParaRPr lang="en-GB" sz="1800" i="0">
                        <a:solidFill>
                          <a:schemeClr val="tx1"/>
                        </a:solidFill>
                      </a:endParaRPr>
                    </a:p>
                  </a:txBody>
                  <a:tcPr>
                    <a:solidFill>
                      <a:srgbClr val="E7E8ED"/>
                    </a:solidFill>
                  </a:tcPr>
                </a:tc>
                <a:tc>
                  <a:txBody>
                    <a:bodyPr/>
                    <a:lstStyle/>
                    <a:p>
                      <a:pPr marL="0" indent="0">
                        <a:buNone/>
                      </a:pPr>
                      <a:r>
                        <a:rPr lang="en-GB" sz="1800" i="0">
                          <a:solidFill>
                            <a:schemeClr val="tx1"/>
                          </a:solidFill>
                        </a:rPr>
                        <a:t>£525 monthly</a:t>
                      </a:r>
                    </a:p>
                    <a:p>
                      <a:pPr marL="0" indent="0">
                        <a:buNone/>
                      </a:pPr>
                      <a:r>
                        <a:rPr lang="en-GB" sz="1800" i="0">
                          <a:solidFill>
                            <a:schemeClr val="tx1"/>
                          </a:solidFill>
                        </a:rPr>
                        <a:t>(supporting ongoing costs of maintaining a prescribing service e.g. EPS costs, clinical supervision) </a:t>
                      </a:r>
                    </a:p>
                  </a:txBody>
                  <a:tcPr>
                    <a:solidFill>
                      <a:srgbClr val="E7E8ED"/>
                    </a:solidFill>
                  </a:tcPr>
                </a:tc>
                <a:extLst>
                  <a:ext uri="{0D108BD9-81ED-4DB2-BD59-A6C34878D82A}">
                    <a16:rowId xmlns:a16="http://schemas.microsoft.com/office/drawing/2014/main" val="3418710986"/>
                  </a:ext>
                </a:extLst>
              </a:tr>
              <a:tr h="901590">
                <a:tc>
                  <a:txBody>
                    <a:bodyPr/>
                    <a:lstStyle/>
                    <a:p>
                      <a:r>
                        <a:rPr lang="en-GB" sz="1800" b="1" kern="1200">
                          <a:solidFill>
                            <a:schemeClr val="tx1"/>
                          </a:solidFill>
                          <a:latin typeface="+mn-lt"/>
                          <a:ea typeface="+mn-ea"/>
                          <a:cs typeface="+mn-cs"/>
                        </a:rPr>
                        <a:t>Service fee</a:t>
                      </a:r>
                    </a:p>
                  </a:txBody>
                  <a:tcPr>
                    <a:solidFill>
                      <a:srgbClr val="CBCDD9"/>
                    </a:solidFill>
                  </a:tcPr>
                </a:tc>
                <a:tc>
                  <a:txBody>
                    <a:bodyPr/>
                    <a:lstStyle/>
                    <a:p>
                      <a:pPr marL="285750" indent="-285750">
                        <a:buFont typeface="Arial" panose="020B0604020202020204" pitchFamily="34" charset="0"/>
                        <a:buChar char="•"/>
                      </a:pPr>
                      <a:r>
                        <a:rPr lang="en-GB" sz="1800">
                          <a:solidFill>
                            <a:schemeClr val="tx1"/>
                          </a:solidFill>
                        </a:rPr>
                        <a:t>£17 for Pharmacy First Clinical Pathways</a:t>
                      </a:r>
                    </a:p>
                    <a:p>
                      <a:pPr marL="285750" indent="-285750">
                        <a:buFont typeface="Arial" panose="020B0604020202020204" pitchFamily="34" charset="0"/>
                        <a:buChar char="•"/>
                      </a:pPr>
                      <a:r>
                        <a:rPr lang="en-GB" sz="1800">
                          <a:solidFill>
                            <a:schemeClr val="tx1"/>
                          </a:solidFill>
                        </a:rPr>
                        <a:t>£20 or £25 for Contraception services</a:t>
                      </a:r>
                      <a:endParaRPr lang="en-GB" sz="1800" i="0">
                        <a:solidFill>
                          <a:schemeClr val="tx1"/>
                        </a:solidFill>
                      </a:endParaRPr>
                    </a:p>
                  </a:txBody>
                  <a:tcPr>
                    <a:solidFill>
                      <a:srgbClr val="CBCDD9"/>
                    </a:solidFill>
                  </a:tcPr>
                </a:tc>
                <a:extLst>
                  <a:ext uri="{0D108BD9-81ED-4DB2-BD59-A6C34878D82A}">
                    <a16:rowId xmlns:a16="http://schemas.microsoft.com/office/drawing/2014/main" val="529001942"/>
                  </a:ext>
                </a:extLst>
              </a:tr>
            </a:tbl>
          </a:graphicData>
        </a:graphic>
      </p:graphicFrame>
      <p:sp>
        <p:nvSpPr>
          <p:cNvPr id="4" name="Content Placeholder 1">
            <a:extLst>
              <a:ext uri="{FF2B5EF4-FFF2-40B4-BE49-F238E27FC236}">
                <a16:creationId xmlns:a16="http://schemas.microsoft.com/office/drawing/2014/main" id="{4F4537F9-F49A-BB58-129E-F6F3A848AB1D}"/>
              </a:ext>
            </a:extLst>
          </p:cNvPr>
          <p:cNvSpPr txBox="1">
            <a:spLocks/>
          </p:cNvSpPr>
          <p:nvPr/>
        </p:nvSpPr>
        <p:spPr>
          <a:xfrm>
            <a:off x="6309360" y="1737362"/>
            <a:ext cx="5105409" cy="4206239"/>
          </a:xfrm>
          <a:prstGeom prst="rect">
            <a:avLst/>
          </a:prstGeom>
          <a:ln w="38100">
            <a:solidFill>
              <a:srgbClr val="0072CE"/>
            </a:solidFill>
          </a:ln>
        </p:spPr>
        <p:txBody>
          <a:bodyPr vert="horz" lIns="0" tIns="0" rIns="0" bIns="0" rtlCol="0" anchor="t">
            <a:normAutofit fontScale="92500" lnSpcReduction="10000"/>
          </a:bodyPr>
          <a:lstStyle>
            <a:lvl1pPr marL="0" indent="0" algn="l" defTabSz="914400" rtl="0" eaLnBrk="1" latinLnBrk="0" hangingPunct="1">
              <a:lnSpc>
                <a:spcPct val="100000"/>
              </a:lnSpc>
              <a:spcBef>
                <a:spcPts val="0"/>
              </a:spcBef>
              <a:spcAft>
                <a:spcPts val="600"/>
              </a:spcAft>
              <a:buClr>
                <a:schemeClr val="tx1"/>
              </a:buClr>
              <a:buFont typeface="Arial" panose="020B0604020202020204" pitchFamily="34" charset="0"/>
              <a:buNone/>
              <a:defRPr sz="2200" b="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tx1"/>
              </a:buClr>
              <a:buFont typeface="Arial" panose="020B0604020202020204" pitchFamily="34" charset="0"/>
              <a:buChar char="•"/>
              <a:defRPr sz="2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
              <a:spcBef>
                <a:spcPts val="600"/>
              </a:spcBef>
            </a:pPr>
            <a:r>
              <a:rPr lang="en-GB" sz="2000">
                <a:latin typeface="Arial" panose="020B0604020202020204" pitchFamily="34" charset="0"/>
                <a:cs typeface="Arial" panose="020B0604020202020204" pitchFamily="34" charset="0"/>
              </a:rPr>
              <a:t>Eligible Prescribing Pharmacies must</a:t>
            </a:r>
          </a:p>
          <a:p>
            <a:pPr marL="829800" lvl="1" indent="-285750"/>
            <a:r>
              <a:rPr lang="en-GB" sz="1800">
                <a:latin typeface="Arial" panose="020B0604020202020204" pitchFamily="34" charset="0"/>
                <a:cs typeface="Arial" panose="020B0604020202020204" pitchFamily="34" charset="0"/>
              </a:rPr>
              <a:t>Have a minimum prescriber availability 24 hours per week</a:t>
            </a:r>
          </a:p>
          <a:p>
            <a:pPr marL="829800" lvl="1" indent="-285750"/>
            <a:r>
              <a:rPr lang="en-GB" sz="1800">
                <a:latin typeface="Arial" panose="020B0604020202020204" pitchFamily="34" charset="0"/>
                <a:cs typeface="Arial" panose="020B0604020202020204" pitchFamily="34" charset="0"/>
              </a:rPr>
              <a:t>Offer prescribing based national services as per CPCF</a:t>
            </a:r>
          </a:p>
          <a:p>
            <a:pPr marL="829800" lvl="1" indent="-285750"/>
            <a:r>
              <a:rPr lang="en-GB" sz="1800">
                <a:latin typeface="Arial" panose="020B0604020202020204" pitchFamily="34" charset="0"/>
                <a:cs typeface="Arial" panose="020B0604020202020204" pitchFamily="34" charset="0"/>
              </a:rPr>
              <a:t>Offer Prescription Management processes in line with guidance and local ICB agreements</a:t>
            </a:r>
          </a:p>
          <a:p>
            <a:pPr marL="144000">
              <a:spcAft>
                <a:spcPts val="0"/>
              </a:spcAft>
            </a:pPr>
            <a:endParaRPr lang="en-GB" sz="2000">
              <a:latin typeface="Arial" panose="020B0604020202020204" pitchFamily="34" charset="0"/>
              <a:cs typeface="Arial" panose="020B0604020202020204" pitchFamily="34" charset="0"/>
            </a:endParaRPr>
          </a:p>
          <a:p>
            <a:pPr marL="144000">
              <a:spcAft>
                <a:spcPts val="0"/>
              </a:spcAft>
            </a:pPr>
            <a:r>
              <a:rPr lang="en-GB" sz="2000">
                <a:latin typeface="Arial" panose="020B0604020202020204" pitchFamily="34" charset="0"/>
                <a:cs typeface="Arial" panose="020B0604020202020204" pitchFamily="34" charset="0"/>
              </a:rPr>
              <a:t>Open to all Community Pharmacies with Prescribing Pharmacists subject to ICB approval </a:t>
            </a:r>
          </a:p>
          <a:p>
            <a:pPr marL="144000">
              <a:spcAft>
                <a:spcPts val="0"/>
              </a:spcAft>
            </a:pPr>
            <a:endParaRPr lang="en-GB" sz="2000">
              <a:latin typeface="Arial" panose="020B0604020202020204" pitchFamily="34" charset="0"/>
              <a:cs typeface="Arial" panose="020B0604020202020204" pitchFamily="34" charset="0"/>
            </a:endParaRPr>
          </a:p>
          <a:p>
            <a:pPr marL="144000">
              <a:spcAft>
                <a:spcPts val="0"/>
              </a:spcAft>
            </a:pPr>
            <a:r>
              <a:rPr lang="en-GB" sz="2000" b="1">
                <a:latin typeface="Arial" panose="020B0604020202020204" pitchFamily="34" charset="0"/>
                <a:cs typeface="Arial" panose="020B0604020202020204" pitchFamily="34" charset="0"/>
              </a:rPr>
              <a:t>Changes to PLPS and directions will come into force for clinical governance purposes.</a:t>
            </a:r>
          </a:p>
        </p:txBody>
      </p:sp>
      <p:sp>
        <p:nvSpPr>
          <p:cNvPr id="5" name="TextBox 4">
            <a:extLst>
              <a:ext uri="{FF2B5EF4-FFF2-40B4-BE49-F238E27FC236}">
                <a16:creationId xmlns:a16="http://schemas.microsoft.com/office/drawing/2014/main" id="{34EE73D1-B67C-F722-F591-1DDBCA3AB36E}"/>
              </a:ext>
            </a:extLst>
          </p:cNvPr>
          <p:cNvSpPr txBox="1"/>
          <p:nvPr/>
        </p:nvSpPr>
        <p:spPr>
          <a:xfrm>
            <a:off x="504409" y="1109663"/>
            <a:ext cx="11076352" cy="400110"/>
          </a:xfrm>
          <a:prstGeom prst="rect">
            <a:avLst/>
          </a:prstGeom>
          <a:noFill/>
          <a:ln>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a:solidFill>
                  <a:schemeClr val="tx1">
                    <a:lumMod val="76000"/>
                    <a:lumOff val="24000"/>
                  </a:schemeClr>
                </a:solidFill>
                <a:latin typeface="Arial" panose="020B0604020202020204" pitchFamily="34" charset="0"/>
                <a:cs typeface="Arial" panose="020B0604020202020204" pitchFamily="34" charset="0"/>
              </a:rPr>
              <a:t>The initial introduction of IP during 2026/27 will be funded via 3 main streams </a:t>
            </a:r>
            <a:endParaRPr lang="en-US" sz="2000" b="1">
              <a:solidFill>
                <a:schemeClr val="tx1">
                  <a:lumMod val="76000"/>
                  <a:lumOff val="24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726051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7CA3B-B52E-90F3-3826-22D67D586F19}"/>
              </a:ext>
            </a:extLst>
          </p:cNvPr>
          <p:cNvSpPr>
            <a:spLocks noGrp="1"/>
          </p:cNvSpPr>
          <p:nvPr>
            <p:ph type="title"/>
          </p:nvPr>
        </p:nvSpPr>
        <p:spPr/>
        <p:txBody>
          <a:bodyPr/>
          <a:lstStyle/>
          <a:p>
            <a:r>
              <a:rPr lang="en-GB"/>
              <a:t>Professional Assurance</a:t>
            </a:r>
          </a:p>
        </p:txBody>
      </p:sp>
      <p:sp>
        <p:nvSpPr>
          <p:cNvPr id="3" name="Content Placeholder 2">
            <a:extLst>
              <a:ext uri="{FF2B5EF4-FFF2-40B4-BE49-F238E27FC236}">
                <a16:creationId xmlns:a16="http://schemas.microsoft.com/office/drawing/2014/main" id="{076EEE30-490D-7D9B-41C5-093250666CC1}"/>
              </a:ext>
            </a:extLst>
          </p:cNvPr>
          <p:cNvSpPr>
            <a:spLocks noGrp="1"/>
          </p:cNvSpPr>
          <p:nvPr>
            <p:ph sz="quarter" idx="10"/>
          </p:nvPr>
        </p:nvSpPr>
        <p:spPr/>
        <p:txBody>
          <a:bodyPr vert="horz" lIns="91440" tIns="45720" rIns="91440" bIns="45720" rtlCol="0" anchor="t">
            <a:normAutofit/>
          </a:bodyPr>
          <a:lstStyle/>
          <a:p>
            <a:r>
              <a:rPr lang="en-GB" dirty="0"/>
              <a:t>Professional assurance framework published</a:t>
            </a:r>
          </a:p>
          <a:p>
            <a:pPr lvl="1"/>
            <a:r>
              <a:rPr lang="en-GB" dirty="0">
                <a:latin typeface="Arial"/>
                <a:cs typeface="Arial"/>
                <a:hlinkClick r:id="rId2"/>
              </a:rPr>
              <a:t>NHS England » Professional assurance framework for delivering NHS community pharmacy clinical services</a:t>
            </a:r>
            <a:endParaRPr lang="en-GB" dirty="0">
              <a:latin typeface="Arial"/>
              <a:cs typeface="Arial"/>
            </a:endParaRPr>
          </a:p>
          <a:p>
            <a:r>
              <a:rPr lang="en-GB" dirty="0"/>
              <a:t>Mandated for prescribing pharmacies</a:t>
            </a:r>
          </a:p>
          <a:p>
            <a:r>
              <a:rPr lang="en-GB" dirty="0"/>
              <a:t>Outlines actions and roles for contractors and professionals</a:t>
            </a:r>
          </a:p>
        </p:txBody>
      </p:sp>
    </p:spTree>
    <p:extLst>
      <p:ext uri="{BB962C8B-B14F-4D97-AF65-F5344CB8AC3E}">
        <p14:creationId xmlns:p14="http://schemas.microsoft.com/office/powerpoint/2010/main" val="7321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9400032" y="109728"/>
            <a:ext cx="502920" cy="45720"/>
          </a:xfrm>
          <a:prstGeom prst="rect">
            <a:avLst/>
          </a:prstGeom>
          <a:solidFill>
            <a:srgbClr val="99D6CF"/>
          </a:solidFill>
          <a:ln w="12700">
            <a:solidFill>
              <a:srgbClr val="99D6CF"/>
            </a:solidFill>
            <a:prstDash val="solid"/>
          </a:ln>
        </p:spPr>
        <p:txBody>
          <a:bodyPr/>
          <a:lstStyle/>
          <a:p>
            <a:endParaRPr lang="en-GB"/>
          </a:p>
        </p:txBody>
      </p:sp>
      <p:sp>
        <p:nvSpPr>
          <p:cNvPr id="3" name="Shape 1"/>
          <p:cNvSpPr/>
          <p:nvPr/>
        </p:nvSpPr>
        <p:spPr>
          <a:xfrm>
            <a:off x="9902952" y="109728"/>
            <a:ext cx="502920" cy="45720"/>
          </a:xfrm>
          <a:prstGeom prst="rect">
            <a:avLst/>
          </a:prstGeom>
          <a:solidFill>
            <a:srgbClr val="00A499"/>
          </a:solidFill>
          <a:ln w="12700">
            <a:solidFill>
              <a:srgbClr val="00A499"/>
            </a:solidFill>
            <a:prstDash val="solid"/>
          </a:ln>
        </p:spPr>
        <p:txBody>
          <a:bodyPr/>
          <a:lstStyle/>
          <a:p>
            <a:endParaRPr lang="en-GB"/>
          </a:p>
        </p:txBody>
      </p:sp>
      <p:sp>
        <p:nvSpPr>
          <p:cNvPr id="4" name="Shape 2"/>
          <p:cNvSpPr/>
          <p:nvPr/>
        </p:nvSpPr>
        <p:spPr>
          <a:xfrm>
            <a:off x="10405872" y="109728"/>
            <a:ext cx="438912" cy="45720"/>
          </a:xfrm>
          <a:prstGeom prst="rect">
            <a:avLst/>
          </a:prstGeom>
          <a:solidFill>
            <a:srgbClr val="005EB8"/>
          </a:solidFill>
          <a:ln w="12700">
            <a:solidFill>
              <a:srgbClr val="005EB8"/>
            </a:solidFill>
            <a:prstDash val="solid"/>
          </a:ln>
        </p:spPr>
        <p:txBody>
          <a:bodyPr/>
          <a:lstStyle/>
          <a:p>
            <a:endParaRPr lang="en-GB"/>
          </a:p>
        </p:txBody>
      </p:sp>
      <p:sp>
        <p:nvSpPr>
          <p:cNvPr id="5" name="Shape 3"/>
          <p:cNvSpPr/>
          <p:nvPr/>
        </p:nvSpPr>
        <p:spPr>
          <a:xfrm>
            <a:off x="10844784" y="109728"/>
            <a:ext cx="868680" cy="45720"/>
          </a:xfrm>
          <a:prstGeom prst="rect">
            <a:avLst/>
          </a:prstGeom>
          <a:solidFill>
            <a:srgbClr val="003087"/>
          </a:solidFill>
          <a:ln w="12700">
            <a:solidFill>
              <a:srgbClr val="003087"/>
            </a:solidFill>
            <a:prstDash val="solid"/>
          </a:ln>
        </p:spPr>
        <p:txBody>
          <a:bodyPr/>
          <a:lstStyle/>
          <a:p>
            <a:endParaRPr lang="en-GB"/>
          </a:p>
        </p:txBody>
      </p:sp>
      <p:sp>
        <p:nvSpPr>
          <p:cNvPr id="6" name="Text 4"/>
          <p:cNvSpPr/>
          <p:nvPr/>
        </p:nvSpPr>
        <p:spPr>
          <a:xfrm>
            <a:off x="726862" y="373157"/>
            <a:ext cx="10561320" cy="530988"/>
          </a:xfrm>
          <a:prstGeom prst="rect">
            <a:avLst/>
          </a:prstGeom>
          <a:noFill/>
          <a:ln/>
        </p:spPr>
        <p:txBody>
          <a:bodyPr wrap="square" lIns="254" tIns="254" rIns="254" bIns="254" rtlCol="0" anchor="ctr"/>
          <a:lstStyle/>
          <a:p>
            <a:pPr marL="0" indent="0">
              <a:buNone/>
            </a:pPr>
            <a:r>
              <a:rPr lang="en-US" sz="3600" dirty="0">
                <a:solidFill>
                  <a:srgbClr val="0072CE"/>
                </a:solidFill>
                <a:latin typeface="Arial"/>
                <a:ea typeface="Arial" pitchFamily="34" charset="-122"/>
                <a:cs typeface="Arial"/>
              </a:rPr>
              <a:t>Professional Assurance Framework (PAF) Roles and expectations</a:t>
            </a:r>
            <a:endParaRPr lang="en-US" sz="3600" dirty="0">
              <a:latin typeface="Arial"/>
              <a:ea typeface="Calibri"/>
              <a:cs typeface="Calibri"/>
            </a:endParaRPr>
          </a:p>
        </p:txBody>
      </p:sp>
      <p:sp>
        <p:nvSpPr>
          <p:cNvPr id="7" name="Shape 5"/>
          <p:cNvSpPr/>
          <p:nvPr/>
        </p:nvSpPr>
        <p:spPr>
          <a:xfrm>
            <a:off x="726862" y="1260760"/>
            <a:ext cx="3346704" cy="4041648"/>
          </a:xfrm>
          <a:prstGeom prst="roundRect">
            <a:avLst>
              <a:gd name="adj" fmla="val 2186"/>
            </a:avLst>
          </a:prstGeom>
          <a:solidFill>
            <a:srgbClr val="F7F9FB"/>
          </a:solidFill>
          <a:ln w="12700">
            <a:solidFill>
              <a:srgbClr val="D8DEE5"/>
            </a:solidFill>
            <a:prstDash val="solid"/>
          </a:ln>
        </p:spPr>
        <p:txBody>
          <a:bodyPr/>
          <a:lstStyle/>
          <a:p>
            <a:endParaRPr lang="en-GB"/>
          </a:p>
        </p:txBody>
      </p:sp>
      <p:sp>
        <p:nvSpPr>
          <p:cNvPr id="8" name="Shape 6"/>
          <p:cNvSpPr/>
          <p:nvPr/>
        </p:nvSpPr>
        <p:spPr>
          <a:xfrm>
            <a:off x="726862" y="1260760"/>
            <a:ext cx="3346704" cy="493776"/>
          </a:xfrm>
          <a:prstGeom prst="rect">
            <a:avLst/>
          </a:prstGeom>
          <a:solidFill>
            <a:srgbClr val="005EB8"/>
          </a:solidFill>
          <a:ln w="12700">
            <a:solidFill>
              <a:srgbClr val="005EB8"/>
            </a:solidFill>
            <a:prstDash val="solid"/>
          </a:ln>
        </p:spPr>
        <p:txBody>
          <a:bodyPr/>
          <a:lstStyle/>
          <a:p>
            <a:endParaRPr lang="en-GB"/>
          </a:p>
        </p:txBody>
      </p:sp>
      <p:sp>
        <p:nvSpPr>
          <p:cNvPr id="9" name="Text 7"/>
          <p:cNvSpPr/>
          <p:nvPr/>
        </p:nvSpPr>
        <p:spPr>
          <a:xfrm>
            <a:off x="873166" y="1416208"/>
            <a:ext cx="3054096" cy="182880"/>
          </a:xfrm>
          <a:prstGeom prst="rect">
            <a:avLst/>
          </a:prstGeom>
          <a:noFill/>
          <a:ln/>
        </p:spPr>
        <p:txBody>
          <a:bodyPr wrap="square" lIns="0" tIns="0" rIns="0" bIns="0" rtlCol="0" anchor="ctr"/>
          <a:lstStyle/>
          <a:p>
            <a:pPr marL="0" indent="0" algn="ctr">
              <a:buNone/>
            </a:pPr>
            <a:r>
              <a:rPr lang="en-US" sz="1520" b="1">
                <a:solidFill>
                  <a:srgbClr val="FFFFFF"/>
                </a:solidFill>
                <a:latin typeface="Arial" pitchFamily="34" charset="0"/>
                <a:ea typeface="Arial" pitchFamily="34" charset="-122"/>
                <a:cs typeface="Arial" pitchFamily="34" charset="-120"/>
              </a:rPr>
              <a:t>ICBs / commissioners</a:t>
            </a:r>
            <a:endParaRPr lang="en-US" sz="1520"/>
          </a:p>
        </p:txBody>
      </p:sp>
      <p:sp>
        <p:nvSpPr>
          <p:cNvPr id="10" name="Text 8"/>
          <p:cNvSpPr/>
          <p:nvPr/>
        </p:nvSpPr>
        <p:spPr>
          <a:xfrm>
            <a:off x="964606" y="2019711"/>
            <a:ext cx="2852928" cy="3136605"/>
          </a:xfrm>
          <a:prstGeom prst="rect">
            <a:avLst/>
          </a:prstGeom>
          <a:noFill/>
          <a:ln/>
        </p:spPr>
        <p:txBody>
          <a:bodyPr wrap="square" lIns="508" tIns="508" rIns="508" bIns="508" rtlCol="0" anchor="t">
            <a:noAutofit/>
          </a:bodyPr>
          <a:lstStyle/>
          <a:p>
            <a:r>
              <a:rPr lang="en-US" dirty="0">
                <a:solidFill>
                  <a:srgbClr val="111111"/>
                </a:solidFill>
                <a:latin typeface="Arial"/>
                <a:ea typeface="Arial" pitchFamily="34" charset="-122"/>
                <a:cs typeface="Arial"/>
              </a:rPr>
              <a:t>• Use PAF within local governance and assurance arrangements</a:t>
            </a:r>
            <a:br>
              <a:rPr lang="en-US" dirty="0">
                <a:latin typeface="Arial"/>
                <a:ea typeface="Arial" pitchFamily="34" charset="-122"/>
                <a:cs typeface="Arial"/>
              </a:rPr>
            </a:br>
            <a:r>
              <a:rPr lang="en-US" dirty="0">
                <a:solidFill>
                  <a:srgbClr val="111111"/>
                </a:solidFill>
                <a:latin typeface="Arial"/>
                <a:ea typeface="Arial" pitchFamily="34" charset="-122"/>
                <a:cs typeface="Arial"/>
              </a:rPr>
              <a:t>
• Embed requirements in onboarding and oversight of Prescribing Pharmacies</a:t>
            </a:r>
            <a:br>
              <a:rPr lang="en-US" dirty="0">
                <a:solidFill>
                  <a:srgbClr val="111111"/>
                </a:solidFill>
                <a:latin typeface="Arial"/>
                <a:ea typeface="Arial" pitchFamily="34" charset="-122"/>
                <a:cs typeface="Arial"/>
              </a:rPr>
            </a:br>
            <a:r>
              <a:rPr lang="en-US" dirty="0">
                <a:solidFill>
                  <a:srgbClr val="111111"/>
                </a:solidFill>
                <a:latin typeface="Arial"/>
                <a:ea typeface="Arial" pitchFamily="34" charset="-122"/>
                <a:cs typeface="Arial"/>
              </a:rPr>
              <a:t>
• Be clear what assurance evidence may be requested from contractors</a:t>
            </a:r>
            <a:endParaRPr lang="en-US" dirty="0">
              <a:latin typeface="Arial"/>
              <a:cs typeface="Arial"/>
            </a:endParaRPr>
          </a:p>
        </p:txBody>
      </p:sp>
      <p:sp>
        <p:nvSpPr>
          <p:cNvPr id="11" name="Shape 9"/>
          <p:cNvSpPr/>
          <p:nvPr/>
        </p:nvSpPr>
        <p:spPr>
          <a:xfrm>
            <a:off x="4357030" y="1260760"/>
            <a:ext cx="3346704" cy="4041648"/>
          </a:xfrm>
          <a:prstGeom prst="roundRect">
            <a:avLst>
              <a:gd name="adj" fmla="val 2186"/>
            </a:avLst>
          </a:prstGeom>
          <a:solidFill>
            <a:srgbClr val="F7F9FB"/>
          </a:solidFill>
          <a:ln w="12700">
            <a:solidFill>
              <a:srgbClr val="D8DEE5"/>
            </a:solidFill>
            <a:prstDash val="solid"/>
          </a:ln>
        </p:spPr>
        <p:txBody>
          <a:bodyPr/>
          <a:lstStyle/>
          <a:p>
            <a:endParaRPr lang="en-GB"/>
          </a:p>
        </p:txBody>
      </p:sp>
      <p:sp>
        <p:nvSpPr>
          <p:cNvPr id="12" name="Shape 10"/>
          <p:cNvSpPr/>
          <p:nvPr/>
        </p:nvSpPr>
        <p:spPr>
          <a:xfrm>
            <a:off x="4357030" y="1260760"/>
            <a:ext cx="3346704" cy="493776"/>
          </a:xfrm>
          <a:prstGeom prst="rect">
            <a:avLst/>
          </a:prstGeom>
          <a:solidFill>
            <a:srgbClr val="00A499"/>
          </a:solidFill>
          <a:ln w="12700">
            <a:solidFill>
              <a:srgbClr val="00A499"/>
            </a:solidFill>
            <a:prstDash val="solid"/>
          </a:ln>
        </p:spPr>
        <p:txBody>
          <a:bodyPr/>
          <a:lstStyle/>
          <a:p>
            <a:endParaRPr lang="en-GB"/>
          </a:p>
        </p:txBody>
      </p:sp>
      <p:sp>
        <p:nvSpPr>
          <p:cNvPr id="13" name="Text 11"/>
          <p:cNvSpPr/>
          <p:nvPr/>
        </p:nvSpPr>
        <p:spPr>
          <a:xfrm>
            <a:off x="4503334" y="1416208"/>
            <a:ext cx="3054096" cy="182880"/>
          </a:xfrm>
          <a:prstGeom prst="rect">
            <a:avLst/>
          </a:prstGeom>
          <a:noFill/>
          <a:ln/>
        </p:spPr>
        <p:txBody>
          <a:bodyPr wrap="square" lIns="0" tIns="0" rIns="0" bIns="0" rtlCol="0" anchor="ctr"/>
          <a:lstStyle/>
          <a:p>
            <a:pPr marL="0" indent="0" algn="ctr">
              <a:buNone/>
            </a:pPr>
            <a:r>
              <a:rPr lang="en-US" sz="1520" b="1">
                <a:solidFill>
                  <a:srgbClr val="FFFFFF"/>
                </a:solidFill>
                <a:latin typeface="Arial" pitchFamily="34" charset="0"/>
                <a:ea typeface="Arial" pitchFamily="34" charset="-122"/>
                <a:cs typeface="Arial" pitchFamily="34" charset="-120"/>
              </a:rPr>
              <a:t>Employers / contractors</a:t>
            </a:r>
            <a:endParaRPr lang="en-US" sz="1520"/>
          </a:p>
        </p:txBody>
      </p:sp>
      <p:sp>
        <p:nvSpPr>
          <p:cNvPr id="14" name="Text 12"/>
          <p:cNvSpPr/>
          <p:nvPr/>
        </p:nvSpPr>
        <p:spPr>
          <a:xfrm>
            <a:off x="4594774" y="2019711"/>
            <a:ext cx="2852928" cy="3136605"/>
          </a:xfrm>
          <a:prstGeom prst="rect">
            <a:avLst/>
          </a:prstGeom>
          <a:noFill/>
          <a:ln/>
        </p:spPr>
        <p:txBody>
          <a:bodyPr wrap="square" lIns="508" tIns="508" rIns="508" bIns="508" rtlCol="0" anchor="t">
            <a:noAutofit/>
          </a:bodyPr>
          <a:lstStyle/>
          <a:p>
            <a:r>
              <a:rPr lang="en-US" dirty="0">
                <a:solidFill>
                  <a:srgbClr val="111111"/>
                </a:solidFill>
                <a:latin typeface="Arial"/>
                <a:ea typeface="Arial" pitchFamily="34" charset="-122"/>
                <a:cs typeface="Arial"/>
              </a:rPr>
              <a:t>• Assure registration, training, indemnity and scope of practice</a:t>
            </a:r>
            <a:br>
              <a:rPr lang="en-US" dirty="0">
                <a:latin typeface="Arial"/>
                <a:ea typeface="Arial" pitchFamily="34" charset="-122"/>
                <a:cs typeface="Arial"/>
              </a:rPr>
            </a:br>
            <a:r>
              <a:rPr lang="en-US" dirty="0">
                <a:solidFill>
                  <a:srgbClr val="111111"/>
                </a:solidFill>
                <a:latin typeface="Arial"/>
                <a:ea typeface="Arial" pitchFamily="34" charset="-122"/>
                <a:cs typeface="Arial"/>
              </a:rPr>
              <a:t>
• Keep assurance records and </a:t>
            </a:r>
            <a:r>
              <a:rPr lang="en-US" dirty="0" err="1">
                <a:solidFill>
                  <a:srgbClr val="111111"/>
                </a:solidFill>
                <a:latin typeface="Arial"/>
                <a:ea typeface="Arial" pitchFamily="34" charset="-122"/>
                <a:cs typeface="Arial"/>
              </a:rPr>
              <a:t>authorisations</a:t>
            </a:r>
            <a:r>
              <a:rPr lang="en-US" dirty="0">
                <a:solidFill>
                  <a:srgbClr val="111111"/>
                </a:solidFill>
                <a:latin typeface="Arial"/>
                <a:ea typeface="Arial" pitchFamily="34" charset="-122"/>
                <a:cs typeface="Arial"/>
              </a:rPr>
              <a:t> available if requested</a:t>
            </a:r>
            <a:br>
              <a:rPr lang="en-US" dirty="0">
                <a:latin typeface="Arial"/>
                <a:ea typeface="Arial" pitchFamily="34" charset="-122"/>
                <a:cs typeface="Arial"/>
              </a:rPr>
            </a:br>
            <a:r>
              <a:rPr lang="en-US" dirty="0">
                <a:solidFill>
                  <a:srgbClr val="111111"/>
                </a:solidFill>
                <a:latin typeface="Arial"/>
                <a:ea typeface="Arial" pitchFamily="34" charset="-122"/>
                <a:cs typeface="Arial"/>
              </a:rPr>
              <a:t>
• Induction, appraisal, development support and supervision in place</a:t>
            </a:r>
            <a:endParaRPr lang="en-US" dirty="0">
              <a:latin typeface="Arial"/>
              <a:cs typeface="Arial"/>
            </a:endParaRPr>
          </a:p>
        </p:txBody>
      </p:sp>
      <p:sp>
        <p:nvSpPr>
          <p:cNvPr id="15" name="Shape 13"/>
          <p:cNvSpPr/>
          <p:nvPr/>
        </p:nvSpPr>
        <p:spPr>
          <a:xfrm>
            <a:off x="7987198" y="1260760"/>
            <a:ext cx="3346704" cy="4041648"/>
          </a:xfrm>
          <a:prstGeom prst="roundRect">
            <a:avLst>
              <a:gd name="adj" fmla="val 2186"/>
            </a:avLst>
          </a:prstGeom>
          <a:solidFill>
            <a:srgbClr val="F7F9FB"/>
          </a:solidFill>
          <a:ln w="12700">
            <a:solidFill>
              <a:srgbClr val="D8DEE5"/>
            </a:solidFill>
            <a:prstDash val="solid"/>
          </a:ln>
        </p:spPr>
        <p:txBody>
          <a:bodyPr/>
          <a:lstStyle/>
          <a:p>
            <a:endParaRPr lang="en-GB"/>
          </a:p>
        </p:txBody>
      </p:sp>
      <p:sp>
        <p:nvSpPr>
          <p:cNvPr id="16" name="Shape 14"/>
          <p:cNvSpPr/>
          <p:nvPr/>
        </p:nvSpPr>
        <p:spPr>
          <a:xfrm>
            <a:off x="7987198" y="1260760"/>
            <a:ext cx="3346704" cy="493776"/>
          </a:xfrm>
          <a:prstGeom prst="rect">
            <a:avLst/>
          </a:prstGeom>
          <a:solidFill>
            <a:srgbClr val="003087"/>
          </a:solidFill>
          <a:ln w="12700">
            <a:solidFill>
              <a:srgbClr val="003087"/>
            </a:solidFill>
            <a:prstDash val="solid"/>
          </a:ln>
        </p:spPr>
        <p:txBody>
          <a:bodyPr/>
          <a:lstStyle/>
          <a:p>
            <a:endParaRPr lang="en-GB"/>
          </a:p>
        </p:txBody>
      </p:sp>
      <p:sp>
        <p:nvSpPr>
          <p:cNvPr id="17" name="Text 15"/>
          <p:cNvSpPr/>
          <p:nvPr/>
        </p:nvSpPr>
        <p:spPr>
          <a:xfrm>
            <a:off x="8133502" y="1416208"/>
            <a:ext cx="3054096" cy="182880"/>
          </a:xfrm>
          <a:prstGeom prst="rect">
            <a:avLst/>
          </a:prstGeom>
          <a:noFill/>
          <a:ln/>
        </p:spPr>
        <p:txBody>
          <a:bodyPr wrap="square" lIns="0" tIns="0" rIns="0" bIns="0" rtlCol="0" anchor="ctr"/>
          <a:lstStyle/>
          <a:p>
            <a:pPr marL="0" indent="0" algn="ctr">
              <a:buNone/>
            </a:pPr>
            <a:r>
              <a:rPr lang="en-US" sz="1520" b="1">
                <a:solidFill>
                  <a:srgbClr val="FFFFFF"/>
                </a:solidFill>
                <a:latin typeface="Arial" pitchFamily="34" charset="0"/>
                <a:ea typeface="Arial" pitchFamily="34" charset="-122"/>
                <a:cs typeface="Arial" pitchFamily="34" charset="-120"/>
              </a:rPr>
              <a:t>Professionals</a:t>
            </a:r>
            <a:endParaRPr lang="en-US" sz="1520"/>
          </a:p>
        </p:txBody>
      </p:sp>
      <p:sp>
        <p:nvSpPr>
          <p:cNvPr id="18" name="Text 16"/>
          <p:cNvSpPr/>
          <p:nvPr/>
        </p:nvSpPr>
        <p:spPr>
          <a:xfrm>
            <a:off x="8224942" y="2019711"/>
            <a:ext cx="2852928" cy="3136605"/>
          </a:xfrm>
          <a:prstGeom prst="rect">
            <a:avLst/>
          </a:prstGeom>
          <a:noFill/>
          <a:ln/>
        </p:spPr>
        <p:txBody>
          <a:bodyPr wrap="square" lIns="508" tIns="508" rIns="508" bIns="508" rtlCol="0" anchor="t">
            <a:normAutofit/>
          </a:bodyPr>
          <a:lstStyle/>
          <a:p>
            <a:r>
              <a:rPr lang="en-US">
                <a:solidFill>
                  <a:srgbClr val="111111"/>
                </a:solidFill>
                <a:latin typeface="Arial"/>
                <a:ea typeface="Arial" pitchFamily="34" charset="-122"/>
                <a:cs typeface="Arial"/>
              </a:rPr>
              <a:t>• Maintain registration, CPD and professional standards</a:t>
            </a:r>
            <a:br>
              <a:rPr lang="en-US">
                <a:latin typeface="Arial"/>
                <a:ea typeface="Arial" pitchFamily="34" charset="-122"/>
                <a:cs typeface="Arial"/>
              </a:rPr>
            </a:br>
            <a:r>
              <a:rPr lang="en-US">
                <a:solidFill>
                  <a:srgbClr val="111111"/>
                </a:solidFill>
                <a:latin typeface="Arial"/>
                <a:ea typeface="Arial" pitchFamily="34" charset="-122"/>
                <a:cs typeface="Arial"/>
              </a:rPr>
              <a:t>
• Work within competence and scope of practice</a:t>
            </a:r>
            <a:br>
              <a:rPr lang="en-US">
                <a:solidFill>
                  <a:srgbClr val="111111"/>
                </a:solidFill>
                <a:latin typeface="Arial"/>
                <a:ea typeface="Arial" pitchFamily="34" charset="-122"/>
                <a:cs typeface="Arial"/>
              </a:rPr>
            </a:br>
            <a:r>
              <a:rPr lang="en-US">
                <a:solidFill>
                  <a:srgbClr val="111111"/>
                </a:solidFill>
                <a:latin typeface="Arial"/>
                <a:ea typeface="Arial" pitchFamily="34" charset="-122"/>
                <a:cs typeface="Arial"/>
              </a:rPr>
              <a:t>
• Prescribers: declaration, portfolio, supervision and annual review</a:t>
            </a:r>
            <a:endParaRPr lang="en-US">
              <a:latin typeface="Arial"/>
              <a:cs typeface="Arial"/>
            </a:endParaRPr>
          </a:p>
        </p:txBody>
      </p:sp>
      <p:sp>
        <p:nvSpPr>
          <p:cNvPr id="19" name="Shape 17"/>
          <p:cNvSpPr/>
          <p:nvPr/>
        </p:nvSpPr>
        <p:spPr>
          <a:xfrm>
            <a:off x="726862" y="5329205"/>
            <a:ext cx="10607040" cy="985801"/>
          </a:xfrm>
          <a:prstGeom prst="roundRect">
            <a:avLst>
              <a:gd name="adj" fmla="val 7937"/>
            </a:avLst>
          </a:prstGeom>
          <a:solidFill>
            <a:srgbClr val="E8F2FA"/>
          </a:solidFill>
          <a:ln w="12700">
            <a:solidFill>
              <a:srgbClr val="B7D7EF"/>
            </a:solidFill>
            <a:prstDash val="solid"/>
          </a:ln>
        </p:spPr>
        <p:txBody>
          <a:bodyPr/>
          <a:lstStyle/>
          <a:p>
            <a:r>
              <a:rPr lang="en-US" sz="2400" b="1" dirty="0">
                <a:solidFill>
                  <a:srgbClr val="003087"/>
                </a:solidFill>
                <a:latin typeface="Arial" pitchFamily="34" charset="0"/>
                <a:ea typeface="Arial" pitchFamily="34" charset="-122"/>
                <a:cs typeface="Arial" pitchFamily="34" charset="-120"/>
              </a:rPr>
              <a:t>Implementation focus: proportionate assurance, clear records, named supervision for prescribing and agreed routes for managing concerns</a:t>
            </a:r>
            <a:endParaRPr lang="en-GB" sz="2400" dirty="0"/>
          </a:p>
        </p:txBody>
      </p:sp>
      <p:sp>
        <p:nvSpPr>
          <p:cNvPr id="21" name="Shape 19"/>
          <p:cNvSpPr/>
          <p:nvPr/>
        </p:nvSpPr>
        <p:spPr>
          <a:xfrm>
            <a:off x="411480" y="6537960"/>
            <a:ext cx="11384280" cy="0"/>
          </a:xfrm>
          <a:prstGeom prst="line">
            <a:avLst/>
          </a:prstGeom>
          <a:noFill/>
          <a:ln w="8890">
            <a:solidFill>
              <a:srgbClr val="666666"/>
            </a:solidFill>
            <a:prstDash val="solid"/>
          </a:ln>
        </p:spPr>
        <p:txBody>
          <a:bodyPr/>
          <a:lstStyle/>
          <a:p>
            <a:endParaRPr lang="en-GB"/>
          </a:p>
        </p:txBody>
      </p:sp>
      <p:sp>
        <p:nvSpPr>
          <p:cNvPr id="22" name="Text 20"/>
          <p:cNvSpPr/>
          <p:nvPr/>
        </p:nvSpPr>
        <p:spPr>
          <a:xfrm>
            <a:off x="543982" y="6497890"/>
            <a:ext cx="228600" cy="109728"/>
          </a:xfrm>
          <a:prstGeom prst="rect">
            <a:avLst/>
          </a:prstGeom>
          <a:noFill/>
          <a:ln/>
        </p:spPr>
        <p:txBody>
          <a:bodyPr wrap="square" lIns="0" tIns="0" rIns="0" bIns="0" rtlCol="0" anchor="ctr"/>
          <a:lstStyle/>
          <a:p>
            <a:pPr marL="0" indent="0">
              <a:buNone/>
            </a:pPr>
            <a:r>
              <a:rPr lang="en-US" sz="600">
                <a:solidFill>
                  <a:srgbClr val="777777"/>
                </a:solidFill>
                <a:latin typeface="Arial" pitchFamily="34" charset="0"/>
                <a:ea typeface="Arial" pitchFamily="34" charset="-122"/>
                <a:cs typeface="Arial" pitchFamily="34" charset="-120"/>
              </a:rPr>
              <a:t>7</a:t>
            </a:r>
            <a:endParaRPr lang="en-US" sz="600"/>
          </a:p>
        </p:txBody>
      </p:sp>
      <p:sp>
        <p:nvSpPr>
          <p:cNvPr id="23" name="Text 21"/>
          <p:cNvSpPr/>
          <p:nvPr/>
        </p:nvSpPr>
        <p:spPr>
          <a:xfrm>
            <a:off x="726862" y="6497890"/>
            <a:ext cx="91440" cy="109728"/>
          </a:xfrm>
          <a:prstGeom prst="rect">
            <a:avLst/>
          </a:prstGeom>
          <a:noFill/>
          <a:ln/>
        </p:spPr>
        <p:txBody>
          <a:bodyPr wrap="square" lIns="0" tIns="0" rIns="0" bIns="0" rtlCol="0" anchor="ctr"/>
          <a:lstStyle/>
          <a:p>
            <a:pPr marL="0" indent="0">
              <a:buNone/>
            </a:pPr>
            <a:r>
              <a:rPr lang="en-US" sz="600" b="1">
                <a:solidFill>
                  <a:srgbClr val="005EB8"/>
                </a:solidFill>
                <a:latin typeface="Arial" pitchFamily="34" charset="0"/>
                <a:ea typeface="Arial" pitchFamily="34" charset="-122"/>
                <a:cs typeface="Arial" pitchFamily="34" charset="-120"/>
              </a:rPr>
              <a:t>|</a:t>
            </a:r>
            <a:endParaRPr lang="en-US" sz="600"/>
          </a:p>
        </p:txBody>
      </p:sp>
    </p:spTree>
    <p:extLst>
      <p:ext uri="{BB962C8B-B14F-4D97-AF65-F5344CB8AC3E}">
        <p14:creationId xmlns:p14="http://schemas.microsoft.com/office/powerpoint/2010/main" val="3997117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BF188D-34C3-5122-D278-C7F2F252CD2F}"/>
              </a:ext>
            </a:extLst>
          </p:cNvPr>
          <p:cNvSpPr>
            <a:spLocks noGrp="1"/>
          </p:cNvSpPr>
          <p:nvPr>
            <p:ph type="title"/>
          </p:nvPr>
        </p:nvSpPr>
        <p:spPr/>
        <p:txBody>
          <a:bodyPr/>
          <a:lstStyle/>
          <a:p>
            <a:r>
              <a:rPr lang="en-GB"/>
              <a:t>Scope of practice</a:t>
            </a:r>
          </a:p>
        </p:txBody>
      </p:sp>
      <p:sp>
        <p:nvSpPr>
          <p:cNvPr id="3" name="Content Placeholder 2">
            <a:extLst>
              <a:ext uri="{FF2B5EF4-FFF2-40B4-BE49-F238E27FC236}">
                <a16:creationId xmlns:a16="http://schemas.microsoft.com/office/drawing/2014/main" id="{7B8A5B42-1517-6215-859D-84065C891E5A}"/>
              </a:ext>
            </a:extLst>
          </p:cNvPr>
          <p:cNvSpPr>
            <a:spLocks noGrp="1"/>
          </p:cNvSpPr>
          <p:nvPr>
            <p:ph sz="quarter" idx="10"/>
          </p:nvPr>
        </p:nvSpPr>
        <p:spPr>
          <a:xfrm>
            <a:off x="799250" y="1351280"/>
            <a:ext cx="10661229" cy="4768166"/>
          </a:xfrm>
        </p:spPr>
        <p:txBody>
          <a:bodyPr vert="horz" lIns="91440" tIns="45720" rIns="91440" bIns="45720" rtlCol="0" anchor="t">
            <a:normAutofit fontScale="92500" lnSpcReduction="10000"/>
          </a:bodyPr>
          <a:lstStyle/>
          <a:p>
            <a:r>
              <a:rPr lang="en-GB" dirty="0"/>
              <a:t>Prescribers can follow the existing PGD/ clinical pathway (Pharmacy First and Contraception) and supply medicines as per PGDs/ clinical pathway BUT via prescription.</a:t>
            </a:r>
          </a:p>
          <a:p>
            <a:r>
              <a:rPr lang="en-GB" dirty="0"/>
              <a:t>In addition, they can use the new guardrails to expand their care and can prescribe beyond the parameters set in the existing PGDs/ clinical pathways. </a:t>
            </a:r>
          </a:p>
          <a:p>
            <a:r>
              <a:rPr lang="en-GB" dirty="0">
                <a:latin typeface="Arial"/>
                <a:cs typeface="Arial"/>
              </a:rPr>
              <a:t>For the new PF pathways, you can only prescribe as per national guidelines (details to follow).</a:t>
            </a:r>
          </a:p>
          <a:p>
            <a:r>
              <a:rPr lang="en-GB" dirty="0">
                <a:latin typeface="Arial"/>
                <a:cs typeface="Arial"/>
              </a:rPr>
              <a:t>Prescribing should be within pharmacists competence and scope of practice. Pharmacists should have a plan to upskill themselves to deliver all clinical pathways.</a:t>
            </a:r>
          </a:p>
        </p:txBody>
      </p:sp>
    </p:spTree>
    <p:extLst>
      <p:ext uri="{BB962C8B-B14F-4D97-AF65-F5344CB8AC3E}">
        <p14:creationId xmlns:p14="http://schemas.microsoft.com/office/powerpoint/2010/main" val="2882109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0951F-D502-A0D0-B835-25ECAE6880B4}"/>
              </a:ext>
            </a:extLst>
          </p:cNvPr>
          <p:cNvSpPr>
            <a:spLocks noGrp="1"/>
          </p:cNvSpPr>
          <p:nvPr>
            <p:ph type="title"/>
          </p:nvPr>
        </p:nvSpPr>
        <p:spPr/>
        <p:txBody>
          <a:bodyPr/>
          <a:lstStyle/>
          <a:p>
            <a:r>
              <a:rPr lang="en-GB"/>
              <a:t>2. Pharmacy First</a:t>
            </a:r>
          </a:p>
        </p:txBody>
      </p:sp>
      <p:sp>
        <p:nvSpPr>
          <p:cNvPr id="3" name="Content Placeholder 2">
            <a:extLst>
              <a:ext uri="{FF2B5EF4-FFF2-40B4-BE49-F238E27FC236}">
                <a16:creationId xmlns:a16="http://schemas.microsoft.com/office/drawing/2014/main" id="{1329F826-75C8-5785-AA92-A94E5648964B}"/>
              </a:ext>
            </a:extLst>
          </p:cNvPr>
          <p:cNvSpPr>
            <a:spLocks noGrp="1"/>
          </p:cNvSpPr>
          <p:nvPr>
            <p:ph sz="quarter" idx="10"/>
          </p:nvPr>
        </p:nvSpPr>
        <p:spPr>
          <a:xfrm>
            <a:off x="799250" y="1386116"/>
            <a:ext cx="10661229" cy="4825841"/>
          </a:xfrm>
        </p:spPr>
        <p:txBody>
          <a:bodyPr vert="horz" lIns="91440" tIns="45720" rIns="91440" bIns="45720" rtlCol="0" anchor="t">
            <a:normAutofit fontScale="85000" lnSpcReduction="20000"/>
          </a:bodyPr>
          <a:lstStyle/>
          <a:p>
            <a:r>
              <a:rPr lang="en-GB" dirty="0"/>
              <a:t>Five new pathways</a:t>
            </a:r>
          </a:p>
          <a:p>
            <a:pPr lvl="1"/>
            <a:r>
              <a:rPr lang="en-GB" dirty="0"/>
              <a:t>Low-frequency, episodic migraine (adults 18–64 years)</a:t>
            </a:r>
          </a:p>
          <a:p>
            <a:pPr lvl="1"/>
            <a:r>
              <a:rPr lang="en-GB" dirty="0"/>
              <a:t>Seasonal allergic rhinitis in children (4–11 years)</a:t>
            </a:r>
          </a:p>
          <a:p>
            <a:pPr lvl="1"/>
            <a:r>
              <a:rPr lang="en-GB" dirty="0"/>
              <a:t>Acute otitis externa in adults (18 years and over)</a:t>
            </a:r>
          </a:p>
          <a:p>
            <a:pPr lvl="1"/>
            <a:r>
              <a:rPr lang="en-GB" dirty="0"/>
              <a:t>Mild-to-moderate acne in young people</a:t>
            </a:r>
          </a:p>
          <a:p>
            <a:pPr lvl="1"/>
            <a:r>
              <a:rPr lang="en-GB" dirty="0"/>
              <a:t>Mild skin and soft tissue infections and scabies</a:t>
            </a:r>
          </a:p>
          <a:p>
            <a:r>
              <a:rPr lang="en-GB" dirty="0">
                <a:latin typeface="Arial"/>
                <a:cs typeface="Arial"/>
              </a:rPr>
              <a:t>Prescribing will be enabled in legal directions for the seven existing pathways</a:t>
            </a:r>
          </a:p>
          <a:p>
            <a:r>
              <a:rPr lang="en-GB" dirty="0"/>
              <a:t>Autonomy to prescribe beyond current PGD scope for 7 existing pathways</a:t>
            </a:r>
          </a:p>
          <a:p>
            <a:r>
              <a:rPr lang="en-GB" dirty="0"/>
              <a:t>All prescribing must be within prescriber scope of practice and competence</a:t>
            </a:r>
          </a:p>
          <a:p>
            <a:r>
              <a:rPr lang="en-GB" dirty="0"/>
              <a:t>Guardrails being developed to support prescribing decisions within each service</a:t>
            </a:r>
          </a:p>
        </p:txBody>
      </p:sp>
    </p:spTree>
    <p:extLst>
      <p:ext uri="{BB962C8B-B14F-4D97-AF65-F5344CB8AC3E}">
        <p14:creationId xmlns:p14="http://schemas.microsoft.com/office/powerpoint/2010/main" val="2199431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348A5D-7B83-6191-9228-06061EA9426B}"/>
              </a:ext>
            </a:extLst>
          </p:cNvPr>
          <p:cNvSpPr>
            <a:spLocks noGrp="1"/>
          </p:cNvSpPr>
          <p:nvPr>
            <p:ph type="title"/>
          </p:nvPr>
        </p:nvSpPr>
        <p:spPr/>
        <p:txBody>
          <a:bodyPr/>
          <a:lstStyle/>
          <a:p>
            <a:r>
              <a:rPr lang="en-GB"/>
              <a:t>3. Contraception</a:t>
            </a:r>
          </a:p>
        </p:txBody>
      </p:sp>
      <p:sp>
        <p:nvSpPr>
          <p:cNvPr id="3" name="Content Placeholder 2">
            <a:extLst>
              <a:ext uri="{FF2B5EF4-FFF2-40B4-BE49-F238E27FC236}">
                <a16:creationId xmlns:a16="http://schemas.microsoft.com/office/drawing/2014/main" id="{78029897-94E5-9CF3-EB52-27EEA2054191}"/>
              </a:ext>
            </a:extLst>
          </p:cNvPr>
          <p:cNvSpPr>
            <a:spLocks noGrp="1"/>
          </p:cNvSpPr>
          <p:nvPr>
            <p:ph sz="quarter" idx="10"/>
          </p:nvPr>
        </p:nvSpPr>
        <p:spPr>
          <a:xfrm>
            <a:off x="799250" y="1351280"/>
            <a:ext cx="10661229" cy="4820920"/>
          </a:xfrm>
        </p:spPr>
        <p:txBody>
          <a:bodyPr>
            <a:normAutofit fontScale="92500" lnSpcReduction="20000"/>
          </a:bodyPr>
          <a:lstStyle/>
          <a:p>
            <a:r>
              <a:rPr lang="en-GB" dirty="0"/>
              <a:t>Prescribing will be enabled to the contraception service</a:t>
            </a:r>
          </a:p>
          <a:p>
            <a:pPr lvl="1"/>
            <a:r>
              <a:rPr lang="en-GB" dirty="0"/>
              <a:t>Contraception and Emergency Hormonal Contraception</a:t>
            </a:r>
          </a:p>
          <a:p>
            <a:r>
              <a:rPr lang="en-GB" dirty="0"/>
              <a:t>Improving access and increasing choice: prescribing alternative contraceptive products (e.g. rings and patches), oral medicines and depot injections (with caveats)</a:t>
            </a:r>
          </a:p>
          <a:p>
            <a:r>
              <a:rPr lang="en-GB" dirty="0">
                <a:latin typeface="Arial"/>
                <a:cs typeface="Arial"/>
              </a:rPr>
              <a:t>Prescribing will be enabled in legal directions for the NHS Pharmacy Contraception Service</a:t>
            </a:r>
          </a:p>
          <a:p>
            <a:r>
              <a:rPr lang="en-GB" dirty="0"/>
              <a:t>Autonomy to prescribe beyond current PGD scope for contraception</a:t>
            </a:r>
          </a:p>
          <a:p>
            <a:r>
              <a:rPr lang="en-GB" dirty="0"/>
              <a:t>All prescribing must be within prescriber scope of practice and competence</a:t>
            </a:r>
          </a:p>
          <a:p>
            <a:r>
              <a:rPr lang="en-GB" dirty="0"/>
              <a:t>Guardrails being developed to support prescribing decisions</a:t>
            </a:r>
          </a:p>
          <a:p>
            <a:endParaRPr lang="en-GB" dirty="0"/>
          </a:p>
        </p:txBody>
      </p:sp>
    </p:spTree>
    <p:extLst>
      <p:ext uri="{BB962C8B-B14F-4D97-AF65-F5344CB8AC3E}">
        <p14:creationId xmlns:p14="http://schemas.microsoft.com/office/powerpoint/2010/main" val="30128972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MLCSU_Title_Theme">
  <a:themeElements>
    <a:clrScheme name="MLCSU Clinical Colours">
      <a:dk1>
        <a:srgbClr val="231F20"/>
      </a:dk1>
      <a:lt1>
        <a:srgbClr val="FFFFFF"/>
      </a:lt1>
      <a:dk2>
        <a:srgbClr val="003087"/>
      </a:dk2>
      <a:lt2>
        <a:srgbClr val="E7E6E6"/>
      </a:lt2>
      <a:accent1>
        <a:srgbClr val="005EB8"/>
      </a:accent1>
      <a:accent2>
        <a:srgbClr val="00A9CE"/>
      </a:accent2>
      <a:accent3>
        <a:srgbClr val="78BE20"/>
      </a:accent3>
      <a:accent4>
        <a:srgbClr val="00A399"/>
      </a:accent4>
      <a:accent5>
        <a:srgbClr val="AE2473"/>
      </a:accent5>
      <a:accent6>
        <a:srgbClr val="330071"/>
      </a:accent6>
      <a:hlink>
        <a:srgbClr val="00A8CD"/>
      </a:hlink>
      <a:folHlink>
        <a:srgbClr val="005DB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MLCSU_Clinical Support_Theme">
  <a:themeElements>
    <a:clrScheme name="MLCSU Clinical Colours">
      <a:dk1>
        <a:srgbClr val="231F20"/>
      </a:dk1>
      <a:lt1>
        <a:srgbClr val="FFFFFF"/>
      </a:lt1>
      <a:dk2>
        <a:srgbClr val="003087"/>
      </a:dk2>
      <a:lt2>
        <a:srgbClr val="E7E6E6"/>
      </a:lt2>
      <a:accent1>
        <a:srgbClr val="005EB8"/>
      </a:accent1>
      <a:accent2>
        <a:srgbClr val="00A9CE"/>
      </a:accent2>
      <a:accent3>
        <a:srgbClr val="78BE20"/>
      </a:accent3>
      <a:accent4>
        <a:srgbClr val="00A399"/>
      </a:accent4>
      <a:accent5>
        <a:srgbClr val="AE2473"/>
      </a:accent5>
      <a:accent6>
        <a:srgbClr val="330071"/>
      </a:accent6>
      <a:hlink>
        <a:srgbClr val="00A8CD"/>
      </a:hlink>
      <a:folHlink>
        <a:srgbClr val="005DB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0901bf6-f165-4dcf-9424-80c54a2a29bb" xsi:nil="true"/>
    <lcf76f155ced4ddcb4097134ff3c332f xmlns="e98ecde8-afdb-48c7-af3a-cbc0004e8d4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08CAEFC4C01D846B2DCE19F2F13DE9A" ma:contentTypeVersion="19" ma:contentTypeDescription="Create a new document." ma:contentTypeScope="" ma:versionID="ca61d3ef05dbae4bfa98c75a959a7e70">
  <xsd:schema xmlns:xsd="http://www.w3.org/2001/XMLSchema" xmlns:xs="http://www.w3.org/2001/XMLSchema" xmlns:p="http://schemas.microsoft.com/office/2006/metadata/properties" xmlns:ns2="e98ecde8-afdb-48c7-af3a-cbc0004e8d4f" xmlns:ns3="d0901bf6-f165-4dcf-9424-80c54a2a29bb" targetNamespace="http://schemas.microsoft.com/office/2006/metadata/properties" ma:root="true" ma:fieldsID="69cbc6ec65525326facd295114612e4d" ns2:_="" ns3:_="">
    <xsd:import namespace="e98ecde8-afdb-48c7-af3a-cbc0004e8d4f"/>
    <xsd:import namespace="d0901bf6-f165-4dcf-9424-80c54a2a29b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element ref="ns2:MediaServiceSearchProperties" minOccurs="0"/>
                <xsd:element ref="ns2:MediaLengthInSecond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8ecde8-afdb-48c7-af3a-cbc0004e8d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ffa1c-8763-4574-b89f-92b711331fa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901bf6-f165-4dcf-9424-80c54a2a29bb"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99536f9-eaf7-414b-b3f0-8c5f3c3ae38e}" ma:internalName="TaxCatchAll" ma:showField="CatchAllData" ma:web="d0901bf6-f165-4dcf-9424-80c54a2a29bb">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B15768-9CB0-4020-B659-987E5713DB7C}">
  <ds:schemaRefs>
    <ds:schemaRef ds:uri="43c1a5fa-bd98-4a60-a618-bcbfaec92097"/>
    <ds:schemaRef ds:uri="48923cf8-4513-43a5-896c-5857f9343d7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FF08931-097B-496B-8674-112CC1B8A94A}"/>
</file>

<file path=customXml/itemProps3.xml><?xml version="1.0" encoding="utf-8"?>
<ds:datastoreItem xmlns:ds="http://schemas.openxmlformats.org/officeDocument/2006/customXml" ds:itemID="{FF9F0653-8106-4658-A2A8-7D95DB48DB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368</TotalTime>
  <Words>1715</Words>
  <Application>Microsoft Office PowerPoint</Application>
  <PresentationFormat>Widescreen</PresentationFormat>
  <Paragraphs>183</Paragraphs>
  <Slides>18</Slides>
  <Notes>6</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Arial</vt:lpstr>
      <vt:lpstr>Borel</vt:lpstr>
      <vt:lpstr>Calibri</vt:lpstr>
      <vt:lpstr>Calibri Light</vt:lpstr>
      <vt:lpstr>DM Sans</vt:lpstr>
      <vt:lpstr>Wingdings</vt:lpstr>
      <vt:lpstr>Office Theme</vt:lpstr>
      <vt:lpstr>MLCSU_Title_Theme</vt:lpstr>
      <vt:lpstr>1_MLCSU_Clinical Support_Theme</vt:lpstr>
      <vt:lpstr>Community Pharmacy Prescribing Services  Information Pack v0.3</vt:lpstr>
      <vt:lpstr> Contents</vt:lpstr>
      <vt:lpstr>1. Prescribing Pharmacy</vt:lpstr>
      <vt:lpstr>Independent Prescribing</vt:lpstr>
      <vt:lpstr>Professional Assurance</vt:lpstr>
      <vt:lpstr>PowerPoint Presentation</vt:lpstr>
      <vt:lpstr>Scope of practice</vt:lpstr>
      <vt:lpstr>2. Pharmacy First</vt:lpstr>
      <vt:lpstr>3. Contraception</vt:lpstr>
      <vt:lpstr>4. Prescription Management</vt:lpstr>
      <vt:lpstr>Prescription Management Enablement</vt:lpstr>
      <vt:lpstr>Where can Prescription Management be used?</vt:lpstr>
      <vt:lpstr>Prescription Management Guardrails</vt:lpstr>
      <vt:lpstr>5. Digital Options</vt:lpstr>
      <vt:lpstr>Making a MYS Claim for a prescribing consultation</vt:lpstr>
      <vt:lpstr>PowerPoint Presentation</vt:lpstr>
      <vt:lpstr>How to use this pack?</vt:lpstr>
      <vt:lpstr>Next steps</vt:lpstr>
    </vt:vector>
  </TitlesOfParts>
  <Company>NHS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Pharmacy Independent Prescribing Programme    IPOG Discussions   8th March 2023</dc:title>
  <dc:creator>Samuel Hampshaw</dc:creator>
  <cp:lastModifiedBy>Laura Smart</cp:lastModifiedBy>
  <cp:revision>3</cp:revision>
  <dcterms:created xsi:type="dcterms:W3CDTF">2023-03-07T12:35:11Z</dcterms:created>
  <dcterms:modified xsi:type="dcterms:W3CDTF">2026-08-20T13:06:26Z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_ExtendedDescription">
    <vt:lpwstr/>
  </property>
  <property fmtid="{D5CDD505-2E9C-101B-9397-08002B2CF9AE}" pid="4" name="ContentTypeId">
    <vt:lpwstr>0x010100B08CAEFC4C01D846B2DCE19F2F13DE9A</vt:lpwstr>
  </property>
</Properties>
</file>