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705" r:id="rId4"/>
    <p:sldMasterId id="2147483736" r:id="rId5"/>
  </p:sldMasterIdLst>
  <p:notesMasterIdLst>
    <p:notesMasterId r:id="rId9"/>
  </p:notesMasterIdLst>
  <p:sldIdLst>
    <p:sldId id="1929" r:id="rId6"/>
    <p:sldId id="1930" r:id="rId7"/>
    <p:sldId id="21457072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ED3691-0F9E-AC1A-612A-36B8B57F2B27}" name="Keith Kendall" initials="KK" userId="S::keith.kendall1@england.nhs.uk::fadcdc8c-cbbd-4393-87aa-4b7277277f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7F853-A381-4A84-B58B-E73E211E22FD}" v="3" dt="2024-05-23T08:34:57.9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3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Fraine" userId="7480c65c-4f31-4460-9ea8-a88898593cdb" providerId="ADAL" clId="{3325983E-162A-4AA5-91B3-6D31E5158F6B}"/>
    <pc:docChg chg="undo custSel modSld">
      <pc:chgData name="Sarah Fraine" userId="7480c65c-4f31-4460-9ea8-a88898593cdb" providerId="ADAL" clId="{3325983E-162A-4AA5-91B3-6D31E5158F6B}" dt="2024-05-15T08:59:51.601" v="284" actId="20577"/>
      <pc:docMkLst>
        <pc:docMk/>
      </pc:docMkLst>
      <pc:sldChg chg="modSp mod delCm modCm">
        <pc:chgData name="Sarah Fraine" userId="7480c65c-4f31-4460-9ea8-a88898593cdb" providerId="ADAL" clId="{3325983E-162A-4AA5-91B3-6D31E5158F6B}" dt="2024-05-15T08:59:05.100" v="283" actId="313"/>
        <pc:sldMkLst>
          <pc:docMk/>
          <pc:sldMk cId="3548819526" sldId="1929"/>
        </pc:sldMkLst>
        <pc:spChg chg="mod">
          <ac:chgData name="Sarah Fraine" userId="7480c65c-4f31-4460-9ea8-a88898593cdb" providerId="ADAL" clId="{3325983E-162A-4AA5-91B3-6D31E5158F6B}" dt="2024-05-15T08:59:05.100" v="283" actId="313"/>
          <ac:spMkLst>
            <pc:docMk/>
            <pc:sldMk cId="3548819526" sldId="1929"/>
            <ac:spMk id="3" creationId="{EDE1C540-1D5B-3B57-2DDA-0474F77123C2}"/>
          </ac:spMkLst>
        </pc:spChg>
        <pc:spChg chg="mod">
          <ac:chgData name="Sarah Fraine" userId="7480c65c-4f31-4460-9ea8-a88898593cdb" providerId="ADAL" clId="{3325983E-162A-4AA5-91B3-6D31E5158F6B}" dt="2024-05-14T14:43:10.063" v="175" actId="1076"/>
          <ac:spMkLst>
            <pc:docMk/>
            <pc:sldMk cId="3548819526" sldId="1929"/>
            <ac:spMk id="27" creationId="{B5DFCFB5-438D-1CF5-9FE3-4291AE991848}"/>
          </ac:spMkLst>
        </pc:spChg>
        <pc:spChg chg="mod">
          <ac:chgData name="Sarah Fraine" userId="7480c65c-4f31-4460-9ea8-a88898593cdb" providerId="ADAL" clId="{3325983E-162A-4AA5-91B3-6D31E5158F6B}" dt="2024-05-14T14:43:00.880" v="174" actId="1076"/>
          <ac:spMkLst>
            <pc:docMk/>
            <pc:sldMk cId="3548819526" sldId="1929"/>
            <ac:spMk id="39" creationId="{EE042602-3AE6-11BB-8593-DF3BA13E17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h Fraine" userId="7480c65c-4f31-4460-9ea8-a88898593cdb" providerId="ADAL" clId="{3325983E-162A-4AA5-91B3-6D31E5158F6B}" dt="2024-05-09T11:00:10.941" v="1"/>
              <pc2:cmMkLst xmlns:pc2="http://schemas.microsoft.com/office/powerpoint/2019/9/main/command">
                <pc:docMk/>
                <pc:sldMk cId="3548819526" sldId="1929"/>
                <pc2:cmMk id="{64374CA2-0C11-474D-A092-F2ED69449DE0}"/>
              </pc2:cmMkLst>
            </pc226:cmChg>
          </p:ext>
        </pc:extLst>
      </pc:sldChg>
      <pc:sldChg chg="modSp mod">
        <pc:chgData name="Sarah Fraine" userId="7480c65c-4f31-4460-9ea8-a88898593cdb" providerId="ADAL" clId="{3325983E-162A-4AA5-91B3-6D31E5158F6B}" dt="2024-05-15T08:59:51.601" v="284" actId="20577"/>
        <pc:sldMkLst>
          <pc:docMk/>
          <pc:sldMk cId="3605651207" sldId="2145707296"/>
        </pc:sldMkLst>
        <pc:graphicFrameChg chg="modGraphic">
          <ac:chgData name="Sarah Fraine" userId="7480c65c-4f31-4460-9ea8-a88898593cdb" providerId="ADAL" clId="{3325983E-162A-4AA5-91B3-6D31E5158F6B}" dt="2024-05-15T08:59:51.601" v="284" actId="20577"/>
          <ac:graphicFrameMkLst>
            <pc:docMk/>
            <pc:sldMk cId="3605651207" sldId="2145707296"/>
            <ac:graphicFrameMk id="6" creationId="{BB36B0ED-6CD5-64A0-5F83-663E7391D4E2}"/>
          </ac:graphicFrameMkLst>
        </pc:graphicFrameChg>
      </pc:sldChg>
    </pc:docChg>
  </pc:docChgLst>
  <pc:docChgLst>
    <pc:chgData name="PEDLINGHAM, Fiona (NHS HUMBER AND NORTH YORKSHIRE ICB - 03Q)" userId="9163adbb-6844-45b9-baf0-c87940a0bba6" providerId="ADAL" clId="{EBA7F853-A381-4A84-B58B-E73E211E22FD}"/>
    <pc:docChg chg="modSld">
      <pc:chgData name="PEDLINGHAM, Fiona (NHS HUMBER AND NORTH YORKSHIRE ICB - 03Q)" userId="9163adbb-6844-45b9-baf0-c87940a0bba6" providerId="ADAL" clId="{EBA7F853-A381-4A84-B58B-E73E211E22FD}" dt="2024-05-23T08:34:57.974" v="2" actId="14100"/>
      <pc:docMkLst>
        <pc:docMk/>
      </pc:docMkLst>
      <pc:sldChg chg="addSp modSp">
        <pc:chgData name="PEDLINGHAM, Fiona (NHS HUMBER AND NORTH YORKSHIRE ICB - 03Q)" userId="9163adbb-6844-45b9-baf0-c87940a0bba6" providerId="ADAL" clId="{EBA7F853-A381-4A84-B58B-E73E211E22FD}" dt="2024-05-23T08:34:57.974" v="2" actId="14100"/>
        <pc:sldMkLst>
          <pc:docMk/>
          <pc:sldMk cId="3548819526" sldId="1929"/>
        </pc:sldMkLst>
        <pc:picChg chg="add mod">
          <ac:chgData name="PEDLINGHAM, Fiona (NHS HUMBER AND NORTH YORKSHIRE ICB - 03Q)" userId="9163adbb-6844-45b9-baf0-c87940a0bba6" providerId="ADAL" clId="{EBA7F853-A381-4A84-B58B-E73E211E22FD}" dt="2024-05-23T08:34:57.974" v="2" actId="14100"/>
          <ac:picMkLst>
            <pc:docMk/>
            <pc:sldMk cId="3548819526" sldId="1929"/>
            <ac:picMk id="6" creationId="{8641A713-2B51-DF98-D73C-2BE18C0E80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D1875-B7C7-43B1-9257-A378A6069A5D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AE867-65A2-4AE7-8EB1-FCD95512F3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1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89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large 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BFC8184-A52B-1D58-DCBB-64F070DB04A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367" y="1180298"/>
            <a:ext cx="9811265" cy="29832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200" b="0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centred text over multiple</a:t>
            </a:r>
            <a:br>
              <a:rPr lang="en-GB" dirty="0"/>
            </a:br>
            <a:r>
              <a:rPr lang="en-GB" dirty="0"/>
              <a:t>lines, try to make a harmonious shape like a diamond or </a:t>
            </a:r>
            <a:r>
              <a:rPr lang="en-GB" dirty="0" err="1"/>
              <a:t>xmas</a:t>
            </a:r>
            <a:r>
              <a:rPr lang="en-GB" dirty="0"/>
              <a:t> tree or</a:t>
            </a:r>
            <a:br>
              <a:rPr lang="en-GB" dirty="0"/>
            </a:br>
            <a:r>
              <a:rPr lang="en-GB" dirty="0"/>
              <a:t>something similar”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0923" y="5096236"/>
            <a:ext cx="3890150" cy="8969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accent6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A706-8AF6-8441-8070-06566C40A69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42D3EEB-DBD8-CD48-C723-5F35F1DAD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2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2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ECF5444-DD33-9C60-EE5C-BAE130A1CBF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8166480-FB4D-C34C-807C-7BA7DD328F6E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735014"/>
            <a:ext cx="3564001" cy="431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5267E27-DA97-0D46-9740-BF9E88C52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F929AC-5E7A-1A4C-8427-F04E4C908E8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6D0C676-28C4-BF14-7D49-3169DC1AA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A3FC528-9065-C94F-99DF-349AA62E34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2AC99-8B06-B44A-BCC3-DEDF573C1400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712B60-6C80-0125-1B04-001787232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3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4UP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D89516-E743-9149-8E82-C8FD33FB9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046538-6FA9-4F4C-86B3-9F8268B46A71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62ACBA56-8EF4-494B-AB68-12ECC4D0812F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Intro summary text goes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5FB54-F5EA-C613-D5F4-F3C0063B3E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089953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F81D218-E72F-F84F-B0C3-EC8A11107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4481822-0DD9-B249-90C1-3B1FE0FD98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CCE6883-92E0-20E6-632B-52558F9DB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 Grid Boxes 6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8FD52DB-CC55-304D-B862-680CEE7832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F036740-51BF-404A-B94A-164C9330AE62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8D1774-8975-89D5-1EA8-A68550359E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2UP +Intr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AEEEA08-1C49-6944-6F79-AABE5D4651A9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290349"/>
            <a:ext cx="3564000" cy="3764374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290349"/>
            <a:ext cx="3564000" cy="3764372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282349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7D3740-0A11-F14D-A939-98CD3587271B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285014"/>
            <a:ext cx="3564001" cy="4769711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5347A23-4C56-A54D-96A3-4993B8606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21EFD07-C8A5-7845-9A8E-928B94195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74871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076541C-26A7-7147-BAC1-5A229E7C0E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67249" y="142623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3FF391A-F0C8-2846-A025-06D92CB6CD4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4626D58-3C16-8648-D845-A7F5213188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B73466C-25A0-1DCC-E3D7-741139B0E9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11740" y="20278"/>
            <a:ext cx="1605674" cy="15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81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743014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735014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BDDA74-8B33-8B4B-9B25-993D2BE7C7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5D2B57-B97B-B347-9DEB-D5C1AC753A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0708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53DD1D30-BF5F-3F4D-A1DE-F7778CA7ED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74871" y="1897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D443938-DE7C-934D-A74E-737FAD8DA3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67249" y="1891996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58B1A-02A3-B84A-8BB1-27D19814EDBF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C73BAF5-5900-0C46-ED91-BD67D9ED4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4UP +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EBD2400-C5F8-6FA7-2AD7-D6C6E9D59298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A897845-DFE8-7140-BE24-7AD33E02F2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0428" y="218501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id="{5E206611-9F04-2C46-95B1-573726492E29}"/>
              </a:ext>
            </a:extLst>
          </p:cNvPr>
          <p:cNvSpPr/>
          <p:nvPr userDrawn="1"/>
        </p:nvSpPr>
        <p:spPr>
          <a:xfrm>
            <a:off x="4310428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E4DF866-0267-6D4B-8CF4-FAFA97285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64591" y="2186048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C737232C-EBE9-2647-917F-C7C76B087CA4}"/>
              </a:ext>
            </a:extLst>
          </p:cNvPr>
          <p:cNvSpPr/>
          <p:nvPr userDrawn="1"/>
        </p:nvSpPr>
        <p:spPr>
          <a:xfrm>
            <a:off x="8264591" y="1285014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B8ADAB78-EE5F-B741-8763-DEC022B42E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0428" y="474628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Rectangle: Top Corners Rounded 15">
            <a:extLst>
              <a:ext uri="{FF2B5EF4-FFF2-40B4-BE49-F238E27FC236}">
                <a16:creationId xmlns:a16="http://schemas.microsoft.com/office/drawing/2014/main" id="{E29E7FE3-94A7-274E-9C79-62D4A777C7A5}"/>
              </a:ext>
            </a:extLst>
          </p:cNvPr>
          <p:cNvSpPr/>
          <p:nvPr userDrawn="1"/>
        </p:nvSpPr>
        <p:spPr>
          <a:xfrm>
            <a:off x="4310428" y="384628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827DCFD9-112E-A945-955D-F67D14142C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64591" y="4747441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70713629-27C4-A749-B40D-6E3D13CBC59F}"/>
              </a:ext>
            </a:extLst>
          </p:cNvPr>
          <p:cNvSpPr/>
          <p:nvPr userDrawn="1"/>
        </p:nvSpPr>
        <p:spPr>
          <a:xfrm>
            <a:off x="8272154" y="3849215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A0FBD3D-6E21-E549-967B-395F00EE1908}"/>
              </a:ext>
            </a:extLst>
          </p:cNvPr>
          <p:cNvSpPr>
            <a:spLocks noGrp="1"/>
          </p:cNvSpPr>
          <p:nvPr>
            <p:ph sz="quarter" idx="4294967295" hasCustomPrompt="1"/>
          </p:nvPr>
        </p:nvSpPr>
        <p:spPr>
          <a:xfrm>
            <a:off x="432000" y="1393014"/>
            <a:ext cx="3564001" cy="4865268"/>
          </a:xfrm>
        </p:spPr>
        <p:txBody>
          <a:bodyPr lIns="0" tIns="0" rIns="0" bIns="0"/>
          <a:lstStyle>
            <a:lvl1pPr marL="0" indent="0">
              <a:buNone/>
              <a:defRPr sz="2200"/>
            </a:lvl1pPr>
          </a:lstStyle>
          <a:p>
            <a:r>
              <a:rPr lang="en-GB" dirty="0"/>
              <a:t>Intro summary text goes here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8CEA5C8-040E-A042-A8BE-B661106C8E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F63E93DE-B0A0-E448-839F-EC15B688DA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8428" y="1393014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8728E9EF-F5FD-C54D-A0C4-E79B3934E3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72591" y="1394399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3CE4756-EA5A-644E-8E3C-7A88541176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428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023CEAC-43CB-D349-B655-0C148109A5B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0154" y="395428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16781D-5A03-6141-8389-E5AB404ECD9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6B9BB60-BD70-1857-B877-C41DEC1AF4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5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0978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2370978" y="1113399"/>
            <a:ext cx="3564000" cy="899876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7024" y="199098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6257024" y="1090988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2197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39760" y="375104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 algn="ctr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61316BA-3A2D-A349-8FD8-DEAD56529B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EC696E9-078C-3E45-8DCD-5A562EAEB2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78978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17258850-67A6-DA45-BCA6-3A1843C3D9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0431" y="1228501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89D36508-91C9-D341-BD22-8B7D09BC1D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4490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5A46B0EB-2090-6B41-BC96-DD563B676C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0077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DEAB9F2-4319-8F40-BA4F-1ED7E306385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63BFC66-CD6B-7E4B-8089-7EA6B13C54A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5778E56-0E45-B720-1A87-18BF82CEDE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Grid boxes, Titles 6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08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412708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871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6687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59249" y="2087999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8259249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2708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12708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6871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74434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FD9A3BB3-7E48-6A41-BE78-2AD280277F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9249" y="4650425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FC04B02F-94D2-6E4A-ADC2-EE378D70C248}"/>
              </a:ext>
            </a:extLst>
          </p:cNvPr>
          <p:cNvSpPr/>
          <p:nvPr userDrawn="1"/>
        </p:nvSpPr>
        <p:spPr>
          <a:xfrm>
            <a:off x="8259249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FEA82EC-5F70-2C43-B773-938E8FCB9F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9F8E112-B1EA-6542-A337-A038C269AD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0708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6E8D2E-4AD7-3342-855A-6E726FEDA3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82434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4380DA1-D506-154B-828B-630201A38F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67249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EEF0A95D-85EC-7E4C-87ED-A15257D0B0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708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9B38F8DE-42A5-1243-AE49-5247BD8167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82434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C4DB68FB-4DB7-1741-9BB7-E3E914ECFD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67249" y="3857267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5C03302-9DA8-744E-AE94-FF1801AB2637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29B64CD-1CC9-E09E-D868-6F5395EB9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7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2959E3C-5FB4-790C-CF99-8945D26702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3656E6-FF78-F94F-8811-84EB59CAC3BF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82522558-9EFB-4BAA-9B27-3CE888AC527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image icon in centre to insert a photo</a:t>
            </a:r>
            <a:br>
              <a:rPr lang="en-GB" dirty="0"/>
            </a:br>
            <a:r>
              <a:rPr lang="en-GB" dirty="0"/>
              <a:t>(don’t forget to add Alt Text to image)</a:t>
            </a:r>
          </a:p>
        </p:txBody>
      </p:sp>
    </p:spTree>
    <p:extLst>
      <p:ext uri="{BB962C8B-B14F-4D97-AF65-F5344CB8AC3E}">
        <p14:creationId xmlns:p14="http://schemas.microsoft.com/office/powerpoint/2010/main" val="39824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6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103801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14535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3603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44133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93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5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7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4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26905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3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4502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8B9EEEB-4482-151C-3E4B-6DCA5DB975F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B5EE73-D618-9F44-829B-3E2FB3EF9E8B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BBF07FF-3CE1-3D71-B166-EE893EF0AE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A03389-AFFC-D562-CFEA-903FB9952FA7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4D7BC1-63C2-8C4A-9DF2-1AD2DA1C73BA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84297CC-11A8-6F97-008D-CE9C34365A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0156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2946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9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690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8214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Headline over a number of lines,</a:t>
            </a:r>
            <a:br>
              <a:rPr lang="en-GB"/>
            </a:br>
            <a:r>
              <a:rPr lang="en-GB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08984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23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342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2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“Showcase quotation</a:t>
            </a:r>
            <a:br>
              <a:rPr lang="en-GB"/>
            </a:br>
            <a:r>
              <a:rPr lang="en-GB"/>
              <a:t>with left aligned text over multiple lines. Try to keep</a:t>
            </a:r>
            <a:br>
              <a:rPr lang="en-GB"/>
            </a:br>
            <a:r>
              <a:rPr lang="en-GB"/>
              <a:t>it to four lines if </a:t>
            </a:r>
            <a:r>
              <a:rPr lang="en-GB" err="1"/>
              <a:t>poss</a:t>
            </a:r>
            <a:r>
              <a:rPr lang="en-GB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Name Surname,</a:t>
            </a:r>
            <a:br>
              <a:rPr lang="en-GB"/>
            </a:br>
            <a:r>
              <a:rPr lang="en-GB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31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4649" y="1580179"/>
            <a:ext cx="3807972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Clinical Pathways Element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097280" y="2564517"/>
            <a:ext cx="39867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b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clinical pathways element will enable the management of common infections by community pharmacies through offering self-care, safety netting advice, and only if appropriate, supplying certain over the counter and prescription only medicines via Patient Group Directions. </a:t>
            </a:r>
          </a:p>
        </p:txBody>
      </p:sp>
    </p:spTree>
    <p:extLst>
      <p:ext uri="{BB962C8B-B14F-4D97-AF65-F5344CB8AC3E}">
        <p14:creationId xmlns:p14="http://schemas.microsoft.com/office/powerpoint/2010/main" val="18318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7358" y="1533352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Surveillance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467573" y="2081113"/>
            <a:ext cx="3461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NHSE will </a:t>
            </a:r>
            <a:r>
              <a:rPr lang="en-GB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closely monitor the Pharmacy First service post-launch, particularly in relation to antimicrobial supply to guard against the risk of increasing antimicrobial resistance</a:t>
            </a:r>
            <a:r>
              <a:rPr lang="en-GB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 Institute for Health and Care Research will commission an evaluation of Pharmacy First services considering implications for antimicrobial resistance. </a:t>
            </a:r>
          </a:p>
        </p:txBody>
      </p:sp>
    </p:spTree>
    <p:extLst>
      <p:ext uri="{BB962C8B-B14F-4D97-AF65-F5344CB8AC3E}">
        <p14:creationId xmlns:p14="http://schemas.microsoft.com/office/powerpoint/2010/main" val="89409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2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21087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6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9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358638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@PrimaryCareNHS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company/NHS 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41759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21152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54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05367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53606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08242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0876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061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5" y="1680296"/>
            <a:ext cx="10455611" cy="39507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25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48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17358" y="1533352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Surveillance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467573" y="2081113"/>
            <a:ext cx="34612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latin typeface="+mj-lt"/>
              </a:rPr>
              <a:t>NHSE will </a:t>
            </a:r>
            <a:r>
              <a:rPr lang="en-GB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closely monitor the Pharmacy First service post-launch, particularly in relation to antimicrobial supply to guard against the risk of increasing antimicrobial resistance</a:t>
            </a:r>
            <a:r>
              <a:rPr lang="en-GB">
                <a:latin typeface="+mj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National Institute for Health and Care Research will commission an evaluation of Pharmacy First services considering implications for antimicrobial resistance. </a:t>
            </a:r>
          </a:p>
        </p:txBody>
      </p:sp>
    </p:spTree>
    <p:extLst>
      <p:ext uri="{BB962C8B-B14F-4D97-AF65-F5344CB8AC3E}">
        <p14:creationId xmlns:p14="http://schemas.microsoft.com/office/powerpoint/2010/main" val="231296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43973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8302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1134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  <p:sldLayoutId id="2147483726" r:id="rId21"/>
    <p:sldLayoutId id="2147483727" r:id="rId22"/>
    <p:sldLayoutId id="2147483728" r:id="rId23"/>
    <p:sldLayoutId id="2147483729" r:id="rId24"/>
    <p:sldLayoutId id="2147483730" r:id="rId25"/>
    <p:sldLayoutId id="2147483731" r:id="rId26"/>
    <p:sldLayoutId id="2147483732" r:id="rId27"/>
    <p:sldLayoutId id="2147483733" r:id="rId28"/>
    <p:sldLayoutId id="2147483734" r:id="rId29"/>
    <p:sldLayoutId id="2147483735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19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ublication/community-pharmacy-advanced-service-specification-nhs-pharmacy-first-servi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B0F2461-6754-9125-23E0-0E5AEA84164D}"/>
              </a:ext>
            </a:extLst>
          </p:cNvPr>
          <p:cNvSpPr/>
          <p:nvPr/>
        </p:nvSpPr>
        <p:spPr>
          <a:xfrm>
            <a:off x="8218082" y="1638657"/>
            <a:ext cx="3265832" cy="3192465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EE042602-3AE6-11BB-8593-DF3BA13E17FA}"/>
              </a:ext>
            </a:extLst>
          </p:cNvPr>
          <p:cNvSpPr/>
          <p:nvPr/>
        </p:nvSpPr>
        <p:spPr>
          <a:xfrm>
            <a:off x="4502945" y="1638657"/>
            <a:ext cx="3265832" cy="3192465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8AF2BBB-87AF-2815-5A3D-1F45F41BD2A3}"/>
              </a:ext>
            </a:extLst>
          </p:cNvPr>
          <p:cNvSpPr/>
          <p:nvPr/>
        </p:nvSpPr>
        <p:spPr>
          <a:xfrm>
            <a:off x="807550" y="1606307"/>
            <a:ext cx="3265832" cy="3192465"/>
          </a:xfrm>
          <a:prstGeom prst="roundRect">
            <a:avLst>
              <a:gd name="adj" fmla="val 10000"/>
            </a:avLst>
          </a:pr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F940385-E501-1E0A-C17D-4FCA3E7A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61" y="221141"/>
            <a:ext cx="11404154" cy="865186"/>
          </a:xfrm>
        </p:spPr>
        <p:txBody>
          <a:bodyPr>
            <a:normAutofit/>
          </a:bodyPr>
          <a:lstStyle/>
          <a:p>
            <a:r>
              <a:rPr lang="en-US" sz="2400" dirty="0"/>
              <a:t>Pharmacy First Referral Guide for General Practice</a:t>
            </a:r>
            <a:endParaRPr lang="en-GB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689FE3-86CB-AA0C-D47B-1CA6531A0B44}"/>
              </a:ext>
            </a:extLst>
          </p:cNvPr>
          <p:cNvGrpSpPr/>
          <p:nvPr/>
        </p:nvGrpSpPr>
        <p:grpSpPr>
          <a:xfrm>
            <a:off x="1639814" y="4570076"/>
            <a:ext cx="2635682" cy="1283927"/>
            <a:chOff x="1054235" y="3247788"/>
            <a:chExt cx="2635682" cy="136096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CCE0E2-E70D-E527-0171-8F3012F539E6}"/>
                </a:ext>
              </a:extLst>
            </p:cNvPr>
            <p:cNvSpPr/>
            <p:nvPr/>
          </p:nvSpPr>
          <p:spPr>
            <a:xfrm>
              <a:off x="1054235" y="3247788"/>
              <a:ext cx="2635682" cy="136096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58D52D0F-9F4A-B011-883C-F51C0B643C45}"/>
                </a:ext>
              </a:extLst>
            </p:cNvPr>
            <p:cNvSpPr txBox="1"/>
            <p:nvPr/>
          </p:nvSpPr>
          <p:spPr>
            <a:xfrm>
              <a:off x="1094096" y="3287649"/>
              <a:ext cx="2555960" cy="1281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D26EAA-0B5B-9F5F-70AB-6385DB9A15B7}"/>
              </a:ext>
            </a:extLst>
          </p:cNvPr>
          <p:cNvGrpSpPr/>
          <p:nvPr/>
        </p:nvGrpSpPr>
        <p:grpSpPr>
          <a:xfrm>
            <a:off x="5330503" y="4570076"/>
            <a:ext cx="2635682" cy="1357475"/>
            <a:chOff x="1054235" y="3247788"/>
            <a:chExt cx="2635682" cy="136096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30115B1-E2E1-CA35-A2C5-A04895AF1AD9}"/>
                </a:ext>
              </a:extLst>
            </p:cNvPr>
            <p:cNvSpPr/>
            <p:nvPr/>
          </p:nvSpPr>
          <p:spPr>
            <a:xfrm>
              <a:off x="1054235" y="3247788"/>
              <a:ext cx="2635682" cy="136096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33F3AF32-8185-8E94-8A3E-8E4762C83ADA}"/>
                </a:ext>
              </a:extLst>
            </p:cNvPr>
            <p:cNvSpPr txBox="1"/>
            <p:nvPr/>
          </p:nvSpPr>
          <p:spPr>
            <a:xfrm>
              <a:off x="1094096" y="3287649"/>
              <a:ext cx="2555960" cy="1281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19FCB08-57E5-7D4C-9E8E-0E3D21DC84B8}"/>
              </a:ext>
            </a:extLst>
          </p:cNvPr>
          <p:cNvGrpSpPr/>
          <p:nvPr/>
        </p:nvGrpSpPr>
        <p:grpSpPr>
          <a:xfrm>
            <a:off x="9016292" y="4595353"/>
            <a:ext cx="2635682" cy="1354332"/>
            <a:chOff x="1054235" y="3247788"/>
            <a:chExt cx="2635682" cy="136096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9FE79F51-514E-91CD-C69A-C64C1FFAC7D1}"/>
                </a:ext>
              </a:extLst>
            </p:cNvPr>
            <p:cNvSpPr/>
            <p:nvPr/>
          </p:nvSpPr>
          <p:spPr>
            <a:xfrm>
              <a:off x="1054235" y="3247788"/>
              <a:ext cx="2635682" cy="1360964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770736B1-68D1-93DC-188D-E33680309FF2}"/>
                </a:ext>
              </a:extLst>
            </p:cNvPr>
            <p:cNvSpPr txBox="1"/>
            <p:nvPr/>
          </p:nvSpPr>
          <p:spPr>
            <a:xfrm>
              <a:off x="1094096" y="3287649"/>
              <a:ext cx="2555960" cy="1281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15240" rIns="22860" bIns="1524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074C51B3-A627-8E67-42C8-5AAB6C301EF5}"/>
              </a:ext>
            </a:extLst>
          </p:cNvPr>
          <p:cNvSpPr txBox="1"/>
          <p:nvPr/>
        </p:nvSpPr>
        <p:spPr>
          <a:xfrm>
            <a:off x="741100" y="1606307"/>
            <a:ext cx="3140966" cy="2006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contacts the practice regarding a minor illness, or one of the seven common conditions supported by Pharmacy First (sinusitis, sore throat, otitis media, infected insect bite, impetigo, shingles, or UTI in women)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Check that the patient is eligible to be referred to the service (see aide memoir)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Offer the patient a referral to the Pharmacy First Service (see Pharmacy First pack for tips when discussing the referral with the patient)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E1072E-00A9-7A75-0708-30B6009BE7BE}"/>
              </a:ext>
            </a:extLst>
          </p:cNvPr>
          <p:cNvSpPr txBox="1"/>
          <p:nvPr/>
        </p:nvSpPr>
        <p:spPr>
          <a:xfrm>
            <a:off x="1292339" y="1740902"/>
            <a:ext cx="318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 Contacts the Practice</a:t>
            </a:r>
          </a:p>
        </p:txBody>
      </p:sp>
      <p:pic>
        <p:nvPicPr>
          <p:cNvPr id="23" name="Graphic 22" descr="Telephone outline">
            <a:extLst>
              <a:ext uri="{FF2B5EF4-FFF2-40B4-BE49-F238E27FC236}">
                <a16:creationId xmlns:a16="http://schemas.microsoft.com/office/drawing/2014/main" id="{EACCA9BD-BDE5-4063-0174-E7C248439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2917" y="947947"/>
            <a:ext cx="731078" cy="731078"/>
          </a:xfrm>
          <a:prstGeom prst="rect">
            <a:avLst/>
          </a:prstGeom>
        </p:spPr>
      </p:pic>
      <p:pic>
        <p:nvPicPr>
          <p:cNvPr id="24" name="Graphic 23" descr="Programmer female outline">
            <a:extLst>
              <a:ext uri="{FF2B5EF4-FFF2-40B4-BE49-F238E27FC236}">
                <a16:creationId xmlns:a16="http://schemas.microsoft.com/office/drawing/2014/main" id="{BFEAD0C2-DD51-0C3F-5209-2B0A78675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4022" y="922351"/>
            <a:ext cx="683956" cy="683956"/>
          </a:xfrm>
          <a:prstGeom prst="rect">
            <a:avLst/>
          </a:prstGeom>
        </p:spPr>
      </p:pic>
      <p:pic>
        <p:nvPicPr>
          <p:cNvPr id="25" name="Graphic 24" descr="Medical outline">
            <a:extLst>
              <a:ext uri="{FF2B5EF4-FFF2-40B4-BE49-F238E27FC236}">
                <a16:creationId xmlns:a16="http://schemas.microsoft.com/office/drawing/2014/main" id="{35C884AA-1D25-32DD-460D-0F95AAA977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58005" y="971508"/>
            <a:ext cx="683956" cy="6839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55C829D-7BA2-E622-665C-1CBAFD4F7A01}"/>
              </a:ext>
            </a:extLst>
          </p:cNvPr>
          <p:cNvSpPr txBox="1"/>
          <p:nvPr/>
        </p:nvSpPr>
        <p:spPr>
          <a:xfrm>
            <a:off x="4827981" y="1749880"/>
            <a:ext cx="3187700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Making a referral - 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PharmRefer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B5DFCFB5-438D-1CF5-9FE3-4291AE991848}"/>
              </a:ext>
            </a:extLst>
          </p:cNvPr>
          <p:cNvSpPr txBox="1"/>
          <p:nvPr/>
        </p:nvSpPr>
        <p:spPr>
          <a:xfrm>
            <a:off x="5336269" y="4497609"/>
            <a:ext cx="2555960" cy="149926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Making a referral rather than signposting reassures the patient and means they can be contacted if they do not attend the pharmacy for the consultation. It also ensures a safe transfer of care from General Practice to Community Pharmacy</a:t>
            </a:r>
            <a:r>
              <a:rPr lang="en-GB" sz="1000" dirty="0"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latin typeface="Arial" panose="020B0604020202020204"/>
              </a:rPr>
              <a:t>.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7CD1F5-3181-4137-5314-F6838F46746F}"/>
              </a:ext>
            </a:extLst>
          </p:cNvPr>
          <p:cNvSpPr txBox="1"/>
          <p:nvPr/>
        </p:nvSpPr>
        <p:spPr>
          <a:xfrm>
            <a:off x="8548111" y="1749879"/>
            <a:ext cx="318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Consultation with the Pharmacist</a:t>
            </a: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454A12-8C77-0337-3750-61036936EE3E}"/>
              </a:ext>
            </a:extLst>
          </p:cNvPr>
          <p:cNvSpPr/>
          <p:nvPr/>
        </p:nvSpPr>
        <p:spPr>
          <a:xfrm>
            <a:off x="3339548" y="1003997"/>
            <a:ext cx="1488433" cy="410472"/>
          </a:xfrm>
          <a:prstGeom prst="curved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9E3EFB51-AD6C-9380-8C91-B120079D7091}"/>
              </a:ext>
            </a:extLst>
          </p:cNvPr>
          <p:cNvSpPr/>
          <p:nvPr/>
        </p:nvSpPr>
        <p:spPr>
          <a:xfrm>
            <a:off x="7203775" y="978592"/>
            <a:ext cx="1488433" cy="410472"/>
          </a:xfrm>
          <a:prstGeom prst="curvedDownArrow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: Rounded Corners 4">
            <a:extLst>
              <a:ext uri="{FF2B5EF4-FFF2-40B4-BE49-F238E27FC236}">
                <a16:creationId xmlns:a16="http://schemas.microsoft.com/office/drawing/2014/main" id="{8DC862DD-486B-F94E-16FC-F5789E9B7D57}"/>
              </a:ext>
            </a:extLst>
          </p:cNvPr>
          <p:cNvSpPr txBox="1"/>
          <p:nvPr/>
        </p:nvSpPr>
        <p:spPr>
          <a:xfrm>
            <a:off x="8206997" y="1468011"/>
            <a:ext cx="3140966" cy="2006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patient attends the pharmacy for their consultation. 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outcome of the consultation could be self-care advice, over the counter medicine, onward referral (e.g. to higher acuity setting) as required.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clinical pathways consultations (7 common conditions), certain prescription only medicines can be supplied </a:t>
            </a:r>
            <a:r>
              <a:rPr kumimoji="0" lang="en-GB" sz="10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only when appropriate </a:t>
            </a:r>
          </a:p>
          <a:p>
            <a:pPr marL="0" marR="0" lvl="1" indent="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1" indent="-17145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outcome of the consultation will be shared with the patient’s GP via a post-event message. GP Connect Update Record will provide functionality for the GP record to be updated automatically (date TBC)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: Rounded Corners 4">
            <a:extLst>
              <a:ext uri="{FF2B5EF4-FFF2-40B4-BE49-F238E27FC236}">
                <a16:creationId xmlns:a16="http://schemas.microsoft.com/office/drawing/2014/main" id="{D52BD68A-6282-D4F1-D8E7-9906F603F3DF}"/>
              </a:ext>
            </a:extLst>
          </p:cNvPr>
          <p:cNvSpPr txBox="1"/>
          <p:nvPr/>
        </p:nvSpPr>
        <p:spPr>
          <a:xfrm>
            <a:off x="9080099" y="4570077"/>
            <a:ext cx="2443676" cy="1354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marL="0" marR="0" lvl="0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from the CPCS service evaluation showed that 9 out of 10 consultations are completed within the Community Pharmacy setting, without the need for onward referral.</a:t>
            </a:r>
          </a:p>
        </p:txBody>
      </p:sp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EDE1C540-1D5B-3B57-2DDA-0474F77123C2}"/>
              </a:ext>
            </a:extLst>
          </p:cNvPr>
          <p:cNvSpPr txBox="1"/>
          <p:nvPr/>
        </p:nvSpPr>
        <p:spPr>
          <a:xfrm>
            <a:off x="4514320" y="1642259"/>
            <a:ext cx="3140966" cy="20067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 into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PharmRefer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You will be taken straight to the triage page. 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 can skip the triage stage </a:t>
            </a:r>
            <a:r>
              <a:rPr lang="en-GB" sz="1000" dirty="0">
                <a:solidFill>
                  <a:srgbClr val="231F20"/>
                </a:solidFill>
                <a:latin typeface="Arial" panose="020B0604020202020204"/>
              </a:rPr>
              <a:t>(it is not compulsory)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go straight to the referral page by clicking “skip to referral details” 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Follow the questions to determine whether the patient is suitable for referral. Then click “create referral” 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lang="en-GB" sz="1000" dirty="0">
              <a:solidFill>
                <a:srgbClr val="231F20"/>
              </a:solidFill>
              <a:latin typeface="Arial" panose="020B0604020202020204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Click “search for patient in PDS”</a:t>
            </a: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14300" marR="0" lvl="1" indent="-114300" algn="l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Enter the patient details &amp; search for the pharmacy they would like to attend, then click “refer”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442F3-E97F-D48C-FFC7-12B526F20FAF}"/>
              </a:ext>
            </a:extLst>
          </p:cNvPr>
          <p:cNvSpPr txBox="1"/>
          <p:nvPr/>
        </p:nvSpPr>
        <p:spPr>
          <a:xfrm>
            <a:off x="1639814" y="4907656"/>
            <a:ext cx="263568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95% of Community Pharmacies in the North East and Yorkshire region are offering the service.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076120-9196-EDBC-97EE-F86FCC8C3C26}"/>
              </a:ext>
            </a:extLst>
          </p:cNvPr>
          <p:cNvSpPr txBox="1"/>
          <p:nvPr/>
        </p:nvSpPr>
        <p:spPr>
          <a:xfrm>
            <a:off x="341290" y="6352272"/>
            <a:ext cx="61432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+mj-lt"/>
              </a:rPr>
              <a:t>Adapted from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</a:rPr>
              <a:t>Community Pharmacy Arden and Community Pharmacy Hertfordshire and Worcester</a:t>
            </a:r>
            <a:endParaRPr lang="en-GB" sz="800" dirty="0">
              <a:latin typeface="+mj-lt"/>
            </a:endParaRPr>
          </a:p>
        </p:txBody>
      </p:sp>
      <p:pic>
        <p:nvPicPr>
          <p:cNvPr id="6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8641A713-2B51-DF98-D73C-2BE18C0E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093" y="465565"/>
            <a:ext cx="2155006" cy="41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81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89" y="407492"/>
            <a:ext cx="5976624" cy="319415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0" lvl="0" indent="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NHS</a:t>
            </a:r>
            <a:r>
              <a:rPr kumimoji="0" lang="en-GB" sz="2000" b="1" i="0" u="none" strike="noStrike" kern="1200" cap="none" spc="-41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 Pharmacy First – referrals for minor illnesses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85421" y="887767"/>
          <a:ext cx="9381047" cy="58800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6836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</a:t>
                      </a: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conditions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SUITABLE</a:t>
                      </a: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referral</a:t>
                      </a: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pharmacists?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Do</a:t>
                      </a:r>
                      <a:r>
                        <a:rPr sz="11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NOT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refer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1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these</a:t>
                      </a:r>
                      <a:r>
                        <a:rPr sz="11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circumstances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738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65">
                          <a:latin typeface="Arial"/>
                          <a:cs typeface="Arial"/>
                        </a:rPr>
                        <a:t>BITES</a:t>
                      </a:r>
                      <a:r>
                        <a:rPr sz="11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STINGS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160"/>
                        </a:lnSpc>
                        <a:spcBef>
                          <a:spcPts val="65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Bee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sting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Wasp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sting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329565" indent="-6985">
                        <a:lnSpc>
                          <a:spcPct val="75800"/>
                        </a:lnSpc>
                        <a:spcBef>
                          <a:spcPts val="385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Stings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minor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redness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330200" indent="-6985">
                        <a:lnSpc>
                          <a:spcPct val="75800"/>
                        </a:lnSpc>
                        <a:spcBef>
                          <a:spcPts val="385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Stings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minor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60"/>
                        </a:lnSpc>
                        <a:spcBef>
                          <a:spcPts val="6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Drowsy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Fast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heart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rate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492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452755" indent="-19685">
                        <a:lnSpc>
                          <a:spcPct val="75800"/>
                        </a:lnSpc>
                        <a:spcBef>
                          <a:spcPts val="385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Severe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swellings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or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cramps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4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419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10">
                          <a:latin typeface="Arial"/>
                          <a:cs typeface="Arial"/>
                        </a:rPr>
                        <a:t>COLDS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16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Cold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sores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Coughs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ct val="100000"/>
                        </a:lnSpc>
                        <a:spcBef>
                          <a:spcPts val="580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Flu-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like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symptoms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85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ct val="100000"/>
                        </a:lnSpc>
                        <a:spcBef>
                          <a:spcPts val="58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Sore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throat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685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6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Lasted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+3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Shortness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breath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160"/>
                        </a:lnSpc>
                        <a:spcBef>
                          <a:spcPts val="80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Chest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Unable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swallow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15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100" b="1" spc="-10">
                          <a:latin typeface="Arial"/>
                          <a:cs typeface="Arial"/>
                        </a:rPr>
                        <a:t>CONGESTION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397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44170" indent="-6985">
                        <a:lnSpc>
                          <a:spcPct val="75800"/>
                        </a:lnSpc>
                        <a:spcBef>
                          <a:spcPts val="409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Blocked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runny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nose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352425" indent="-6985">
                        <a:lnSpc>
                          <a:spcPct val="75800"/>
                        </a:lnSpc>
                        <a:spcBef>
                          <a:spcPts val="409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Constant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need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to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clear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their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throat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725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ts val="1160"/>
                        </a:lnSpc>
                        <a:spcBef>
                          <a:spcPts val="9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Excess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mucus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Hay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60"/>
                        </a:lnSpc>
                        <a:spcBef>
                          <a:spcPts val="9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Lasted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+3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Shortness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of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breath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160"/>
                        </a:lnSpc>
                        <a:spcBef>
                          <a:spcPts val="90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side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obstruction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Facial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7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915"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25">
                          <a:latin typeface="Arial"/>
                          <a:cs typeface="Arial"/>
                        </a:rPr>
                        <a:t>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854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ct val="100000"/>
                        </a:lnSpc>
                        <a:spcBef>
                          <a:spcPts val="900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Earache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7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10"/>
                        </a:lnSpc>
                        <a:spcBef>
                          <a:spcPts val="400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Ear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wax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Blocked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ear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ct val="100000"/>
                        </a:lnSpc>
                        <a:spcBef>
                          <a:spcPts val="90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Hearing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problems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37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125095" indent="-6985">
                        <a:lnSpc>
                          <a:spcPct val="68200"/>
                        </a:lnSpc>
                        <a:spcBef>
                          <a:spcPts val="32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Something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may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be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the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ear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canal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975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Discharge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688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01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pain.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Deafness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35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Vertigo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915">
                <a:tc>
                  <a:txBody>
                    <a:bodyPr/>
                    <a:lstStyle/>
                    <a:p>
                      <a:pPr marR="62865" algn="r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100" b="1" spc="-25">
                          <a:latin typeface="Arial"/>
                          <a:cs typeface="Arial"/>
                        </a:rPr>
                        <a:t>EYE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854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015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Conjunctivitis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Dry/sore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tired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eyes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35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Eye,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red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Irritable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Eye,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sticky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Eyelid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problems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ct val="100000"/>
                        </a:lnSpc>
                        <a:spcBef>
                          <a:spcPts val="905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Watery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runny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eyes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431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Pain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1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side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only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Light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sensitivity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Reduced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vision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998">
                <a:tc>
                  <a:txBody>
                    <a:bodyPr/>
                    <a:lstStyle/>
                    <a:p>
                      <a:pPr marL="808990" marR="54610" indent="-173355">
                        <a:lnSpc>
                          <a:spcPct val="78300"/>
                        </a:lnSpc>
                        <a:spcBef>
                          <a:spcPts val="565"/>
                        </a:spcBef>
                      </a:pPr>
                      <a:r>
                        <a:rPr sz="1100" b="1" spc="-65">
                          <a:latin typeface="Arial"/>
                          <a:cs typeface="Arial"/>
                        </a:rPr>
                        <a:t>GASTRIC</a:t>
                      </a:r>
                      <a:r>
                        <a:rPr sz="11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0">
                          <a:latin typeface="Arial"/>
                          <a:cs typeface="Arial"/>
                        </a:rPr>
                        <a:t>/ </a:t>
                      </a:r>
                      <a:r>
                        <a:rPr sz="1100" b="1" spc="-65">
                          <a:latin typeface="Arial"/>
                          <a:cs typeface="Arial"/>
                        </a:rPr>
                        <a:t>BOWEL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122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015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Constipation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Diarrhoea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35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Infant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colic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Heartburn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Indigestion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ts val="1015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Haemorrhoids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Rectal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pain,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135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70">
                          <a:latin typeface="Arial"/>
                          <a:cs typeface="Arial"/>
                        </a:rPr>
                        <a:t>Vomiting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nausea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on-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going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Lasted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+6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110"/>
                        </a:lnSpc>
                        <a:spcBef>
                          <a:spcPts val="405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Patient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+55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years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Blood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Weight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loss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68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CD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40">
                <a:tc>
                  <a:txBody>
                    <a:bodyPr/>
                    <a:lstStyle/>
                    <a:p>
                      <a:pPr marR="62230" algn="r">
                        <a:lnSpc>
                          <a:spcPts val="1360"/>
                        </a:lnSpc>
                      </a:pPr>
                      <a:r>
                        <a:rPr sz="1100" b="1" spc="-10">
                          <a:latin typeface="Arial"/>
                          <a:cs typeface="Arial"/>
                        </a:rPr>
                        <a:t>GENERAL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Hay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Sleep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difficulties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Tiredness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on-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going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641"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100" b="1" spc="-60">
                          <a:latin typeface="Arial"/>
                          <a:cs typeface="Arial"/>
                        </a:rPr>
                        <a:t>GYNAE</a:t>
                      </a:r>
                      <a:r>
                        <a:rPr sz="1100" b="1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THRUSH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61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160"/>
                        </a:lnSpc>
                        <a:spcBef>
                          <a:spcPts val="844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Cystitis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70">
                          <a:latin typeface="Arial"/>
                          <a:cs typeface="Arial"/>
                        </a:rPr>
                        <a:t>Vaginal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discharge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73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0650" indent="-57150">
                        <a:lnSpc>
                          <a:spcPct val="10000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70">
                          <a:latin typeface="Arial"/>
                          <a:cs typeface="Arial"/>
                        </a:rPr>
                        <a:t>Vaginal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itch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soreness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221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Diabetic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Pregnant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Under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16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over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60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Unexplained</a:t>
                      </a:r>
                      <a:r>
                        <a:rPr sz="1000" b="1" spc="-1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bleeding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78435" indent="-19685">
                        <a:lnSpc>
                          <a:spcPct val="75800"/>
                        </a:lnSpc>
                        <a:spcBef>
                          <a:spcPts val="165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Pharmacy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treatment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not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worked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 marR="286385" indent="-19685">
                        <a:lnSpc>
                          <a:spcPct val="68200"/>
                        </a:lnSpc>
                        <a:spcBef>
                          <a:spcPts val="100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	Had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thrush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2x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last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6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months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99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54610" algn="r">
                        <a:lnSpc>
                          <a:spcPct val="100000"/>
                        </a:lnSpc>
                      </a:pPr>
                      <a:r>
                        <a:rPr sz="1100" b="1" spc="-20">
                          <a:latin typeface="Arial"/>
                          <a:cs typeface="Arial"/>
                        </a:rPr>
                        <a:t>PAIN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322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04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Acute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Ankle</a:t>
                      </a:r>
                      <a:r>
                        <a:rPr sz="1000" b="1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foot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Headache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Hip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pain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09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Knee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leg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60"/>
                        </a:lnSpc>
                        <a:spcBef>
                          <a:spcPts val="380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back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limb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Migraine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Shoulder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ts val="1160"/>
                        </a:lnSpc>
                        <a:spcBef>
                          <a:spcPts val="38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Sprains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and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strains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Thigh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buttock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850" marR="160020" indent="-6985">
                        <a:lnSpc>
                          <a:spcPct val="75800"/>
                        </a:lnSpc>
                        <a:spcBef>
                          <a:spcPts val="11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Wrist,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hand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finger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26060" indent="-6985">
                        <a:lnSpc>
                          <a:spcPct val="75800"/>
                        </a:lnSpc>
                        <a:spcBef>
                          <a:spcPts val="40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Condition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described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as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urgent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215" marR="77470" indent="-6985">
                        <a:lnSpc>
                          <a:spcPct val="75800"/>
                        </a:lnSpc>
                        <a:spcBef>
                          <a:spcPts val="40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Conditions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have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been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on-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going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+3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610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04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Chest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pain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pain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radiating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into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the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shoulder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 marR="178435" indent="-19685">
                        <a:lnSpc>
                          <a:spcPct val="75800"/>
                        </a:lnSpc>
                        <a:spcBef>
                          <a:spcPts val="110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Pharmacy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treatment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not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worked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93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Sudden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onset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57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R="62230" algn="r">
                        <a:lnSpc>
                          <a:spcPct val="100000"/>
                        </a:lnSpc>
                      </a:pPr>
                      <a:r>
                        <a:rPr sz="1100" b="1" spc="-20">
                          <a:latin typeface="Arial"/>
                          <a:cs typeface="Arial"/>
                        </a:rPr>
                        <a:t>SKIN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0853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407034" indent="-6985">
                        <a:lnSpc>
                          <a:spcPct val="75800"/>
                        </a:lnSpc>
                        <a:spcBef>
                          <a:spcPts val="165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	Acne,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spots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and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pimples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79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Athlete's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foot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Blisters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on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foot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Dermatitis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dry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skin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09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Hair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loss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901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01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Hay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fever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Nappy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rash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Oral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thrush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Rash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-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allergy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 marR="703580" indent="-6985">
                        <a:lnSpc>
                          <a:spcPct val="75800"/>
                        </a:lnSpc>
                        <a:spcBef>
                          <a:spcPts val="90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	Ringworm/ 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threadworm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Scabies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Skin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dressings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Skin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rash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95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Warts/verrucae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Wound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problems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215" marR="226060" indent="-6985">
                        <a:lnSpc>
                          <a:spcPct val="75800"/>
                        </a:lnSpc>
                        <a:spcBef>
                          <a:spcPts val="86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Condition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described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as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urgent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215" marR="77470" indent="-6985">
                        <a:lnSpc>
                          <a:spcPct val="68200"/>
                        </a:lnSpc>
                        <a:spcBef>
                          <a:spcPts val="60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Conditions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have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been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on-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going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+3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99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78435" indent="-19685">
                        <a:lnSpc>
                          <a:spcPct val="75800"/>
                        </a:lnSpc>
                        <a:spcBef>
                          <a:spcPts val="665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Pharmacy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treatment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not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worked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 marR="356235" indent="-19685">
                        <a:lnSpc>
                          <a:spcPct val="68200"/>
                        </a:lnSpc>
                        <a:spcBef>
                          <a:spcPts val="100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	Skin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lesions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>
                          <a:latin typeface="Arial"/>
                          <a:cs typeface="Arial"/>
                        </a:rPr>
                        <a:t>/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blisters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with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discharge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Diabetes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related?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76648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06436">
                <a:tc>
                  <a:txBody>
                    <a:bodyPr/>
                    <a:lstStyle/>
                    <a:p>
                      <a:pPr marR="54610" algn="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100" b="1" spc="-70">
                          <a:latin typeface="Arial"/>
                          <a:cs typeface="Arial"/>
                        </a:rPr>
                        <a:t>MOUTH</a:t>
                      </a:r>
                      <a:r>
                        <a:rPr sz="11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/</a:t>
                      </a:r>
                      <a:r>
                        <a:rPr sz="11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>
                          <a:latin typeface="Arial"/>
                          <a:cs typeface="Arial"/>
                        </a:rPr>
                        <a:t>THROAT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61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Cold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sore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blisters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Flu-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like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symptoms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Hoarseness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Mouth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ulcers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Sore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mouth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Sore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throat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014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Oral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thrush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Teething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014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Toothache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160"/>
                        </a:lnSpc>
                        <a:spcBef>
                          <a:spcPts val="345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Lasted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+10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days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75">
                          <a:latin typeface="Arial"/>
                          <a:cs typeface="Arial"/>
                        </a:rPr>
                        <a:t>Swollen</a:t>
                      </a:r>
                      <a:r>
                        <a:rPr sz="1000" b="1" spc="-10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painful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gums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9380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Sores</a:t>
                      </a:r>
                      <a:r>
                        <a:rPr sz="1000" b="1" spc="-10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inside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mouth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39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01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Unable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swallow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Patient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has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poor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immune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ts val="950"/>
                        </a:lnSpc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system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105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75">
                          <a:latin typeface="Arial"/>
                          <a:cs typeface="Arial"/>
                        </a:rPr>
                        <a:t>Voice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change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85684">
                <a:tc>
                  <a:txBody>
                    <a:bodyPr/>
                    <a:lstStyle/>
                    <a:p>
                      <a:pPr marR="61594" algn="r">
                        <a:lnSpc>
                          <a:spcPct val="100000"/>
                        </a:lnSpc>
                        <a:spcBef>
                          <a:spcPts val="1355"/>
                        </a:spcBef>
                      </a:pPr>
                      <a:r>
                        <a:rPr sz="1100" b="1" spc="-10">
                          <a:latin typeface="Arial"/>
                          <a:cs typeface="Arial"/>
                        </a:rPr>
                        <a:t>SWELLING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56178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6D5D5">
                        <a:alpha val="3724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1285" indent="-57150">
                        <a:lnSpc>
                          <a:spcPts val="1160"/>
                        </a:lnSpc>
                        <a:spcBef>
                          <a:spcPts val="880"/>
                        </a:spcBef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Ankle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foot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1285" indent="-57150">
                        <a:lnSpc>
                          <a:spcPts val="1160"/>
                        </a:lnSpc>
                        <a:buSzPct val="90909"/>
                        <a:buChar char="•"/>
                        <a:tabLst>
                          <a:tab pos="121285" algn="l"/>
                        </a:tabLst>
                      </a:pPr>
                      <a:r>
                        <a:rPr sz="1000" b="1" spc="-55">
                          <a:latin typeface="Arial"/>
                          <a:cs typeface="Arial"/>
                        </a:rPr>
                        <a:t>Lower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0">
                          <a:latin typeface="Arial"/>
                          <a:cs typeface="Arial"/>
                        </a:rPr>
                        <a:t>limb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0142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20650" indent="-57150">
                        <a:lnSpc>
                          <a:spcPts val="1160"/>
                        </a:lnSpc>
                        <a:spcBef>
                          <a:spcPts val="380"/>
                        </a:spcBef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50">
                          <a:latin typeface="Arial"/>
                          <a:cs typeface="Arial"/>
                        </a:rPr>
                        <a:t>Thigh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114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buttock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0485">
                        <a:lnSpc>
                          <a:spcPts val="950"/>
                        </a:lnSpc>
                      </a:pP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20650" indent="-57150">
                        <a:lnSpc>
                          <a:spcPts val="1110"/>
                        </a:lnSpc>
                        <a:buSzPct val="90909"/>
                        <a:buChar char="•"/>
                        <a:tabLst>
                          <a:tab pos="120650" algn="l"/>
                        </a:tabLst>
                      </a:pPr>
                      <a:r>
                        <a:rPr sz="1000" b="1" spc="-80">
                          <a:latin typeface="Arial"/>
                          <a:cs typeface="Arial"/>
                        </a:rPr>
                        <a:t>Toe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pain</a:t>
                      </a:r>
                      <a:r>
                        <a:rPr sz="1000" b="1" spc="-9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9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4379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160020" indent="-6985">
                        <a:lnSpc>
                          <a:spcPct val="75800"/>
                        </a:lnSpc>
                        <a:spcBef>
                          <a:spcPts val="1200"/>
                        </a:spcBef>
                        <a:buSzPct val="90909"/>
                        <a:buChar char="•"/>
                        <a:tabLst>
                          <a:tab pos="120014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Wrist,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hand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8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finger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swelling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3831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17100">
                        <a:alpha val="242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9380" indent="-57150">
                        <a:lnSpc>
                          <a:spcPts val="1045"/>
                        </a:lnSpc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Condition</a:t>
                      </a:r>
                      <a:r>
                        <a:rPr sz="1000" b="1" spc="-6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described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as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215">
                        <a:lnSpc>
                          <a:spcPts val="950"/>
                        </a:lnSpc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severe</a:t>
                      </a:r>
                      <a:r>
                        <a:rPr sz="1000" b="1" spc="-8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or</a:t>
                      </a:r>
                      <a:r>
                        <a:rPr sz="1000" b="1" spc="-75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urgent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69215" marR="120014" indent="-6985">
                        <a:lnSpc>
                          <a:spcPct val="75800"/>
                        </a:lnSpc>
                        <a:spcBef>
                          <a:spcPts val="110"/>
                        </a:spcBef>
                        <a:buSzPct val="90909"/>
                        <a:buChar char="•"/>
                        <a:tabLst>
                          <a:tab pos="11938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	Condition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ongoing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45">
                          <a:latin typeface="Arial"/>
                          <a:cs typeface="Arial"/>
                        </a:rPr>
                        <a:t>for</a:t>
                      </a:r>
                      <a:r>
                        <a:rPr sz="1000" b="1" spc="-7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5">
                          <a:latin typeface="Arial"/>
                          <a:cs typeface="Arial"/>
                        </a:rPr>
                        <a:t>+3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weeks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13030" indent="-57150">
                        <a:lnSpc>
                          <a:spcPts val="1045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Discolouration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to</a:t>
                      </a:r>
                      <a:r>
                        <a:rPr sz="10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20">
                          <a:latin typeface="Arial"/>
                          <a:cs typeface="Arial"/>
                        </a:rPr>
                        <a:t>skin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75565" marR="178435" indent="-19685">
                        <a:lnSpc>
                          <a:spcPct val="68200"/>
                        </a:lnSpc>
                        <a:spcBef>
                          <a:spcPts val="259"/>
                        </a:spcBef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5">
                          <a:latin typeface="Arial"/>
                          <a:cs typeface="Arial"/>
                        </a:rPr>
                        <a:t>	Pharmacy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treatment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35">
                          <a:latin typeface="Arial"/>
                          <a:cs typeface="Arial"/>
                        </a:rPr>
                        <a:t>not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worked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113030" indent="-57150">
                        <a:lnSpc>
                          <a:spcPts val="1000"/>
                        </a:lnSpc>
                        <a:buSzPct val="90909"/>
                        <a:buChar char="•"/>
                        <a:tabLst>
                          <a:tab pos="113030" algn="l"/>
                        </a:tabLst>
                      </a:pPr>
                      <a:r>
                        <a:rPr sz="1000" b="1" spc="-60">
                          <a:latin typeface="Arial"/>
                          <a:cs typeface="Arial"/>
                        </a:rPr>
                        <a:t>Recent </a:t>
                      </a:r>
                      <a:r>
                        <a:rPr sz="1000" b="1" spc="-55">
                          <a:latin typeface="Arial"/>
                          <a:cs typeface="Arial"/>
                        </a:rPr>
                        <a:t>travel</a:t>
                      </a:r>
                      <a:r>
                        <a:rPr sz="1000" b="1" spc="-6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10">
                          <a:latin typeface="Arial"/>
                          <a:cs typeface="Arial"/>
                        </a:rPr>
                        <a:t>abroad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E220C">
                        <a:alpha val="1728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834352" y="504351"/>
            <a:ext cx="1543806" cy="222556"/>
          </a:xfrm>
          <a:prstGeom prst="rect">
            <a:avLst/>
          </a:prstGeom>
          <a:solidFill>
            <a:srgbClr val="000000"/>
          </a:solidFill>
          <a:ln w="12700">
            <a:solidFill>
              <a:srgbClr val="CBCBCB"/>
            </a:solidFill>
          </a:ln>
        </p:spPr>
        <p:txBody>
          <a:bodyPr vert="horz" wrap="square" lIns="0" tIns="68004" rIns="0" bIns="0" rtlCol="0">
            <a:spAutoFit/>
          </a:bodyPr>
          <a:lstStyle/>
          <a:p>
            <a:pPr marL="87313" marR="237446" lvl="0" indent="0" algn="l" defTabSz="914400" rtl="0" eaLnBrk="1" fontAlgn="auto" latinLnBrk="0" hangingPunct="1">
              <a:lnSpc>
                <a:spcPts val="1180"/>
              </a:lnSpc>
              <a:spcBef>
                <a:spcPts val="5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9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r>
              <a:rPr kumimoji="0" lang="en-GB" sz="1089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-9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suitability</a:t>
            </a:r>
            <a:endParaRPr kumimoji="0" lang="en-GB" sz="1089" b="1" i="0" u="none" strike="noStrike" kern="1200" cap="none" spc="-9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78158" y="468751"/>
            <a:ext cx="1908699" cy="293755"/>
          </a:xfrm>
          <a:prstGeom prst="rect">
            <a:avLst/>
          </a:prstGeom>
          <a:ln w="12700">
            <a:solidFill>
              <a:srgbClr val="CBCBCB"/>
            </a:solidFill>
          </a:ln>
        </p:spPr>
        <p:txBody>
          <a:bodyPr vert="horz" wrap="square" lIns="0" tIns="25357" rIns="0" bIns="0" rtlCol="0">
            <a:spAutoFit/>
          </a:bodyPr>
          <a:lstStyle/>
          <a:p>
            <a:pPr marL="112384" marR="102586" lvl="0" indent="0" algn="ctr" defTabSz="914400" rtl="0" eaLnBrk="1" fontAlgn="auto" latinLnBrk="0" hangingPunct="1">
              <a:lnSpc>
                <a:spcPct val="799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089" b="1" i="0" u="none" strike="noStrike" kern="1200" cap="none" spc="-27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</a:t>
            </a:r>
            <a:r>
              <a:rPr kumimoji="0" sz="1089" b="1" i="0" u="none" strike="noStrike" kern="1200" cap="none" spc="-23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</a:t>
            </a:r>
            <a:r>
              <a:rPr kumimoji="0" sz="1089" b="1" i="0" u="none" strike="noStrike" kern="1200" cap="none" spc="-27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only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089" b="1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patients</a:t>
            </a:r>
            <a:r>
              <a:rPr kumimoji="0" sz="1089" b="1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aged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</a:t>
            </a:r>
            <a:r>
              <a:rPr kumimoji="0" sz="1089" b="1" i="0" u="none" strike="noStrike" kern="1200" cap="none" spc="-14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89" b="1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r>
              <a:rPr kumimoji="0" sz="1089" b="1" i="0" u="none" strike="noStrike" kern="1200" cap="none" spc="-9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year.</a:t>
            </a:r>
            <a:endParaRPr kumimoji="0" sz="1089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78158" y="6500693"/>
            <a:ext cx="1864915" cy="165207"/>
          </a:xfrm>
          <a:prstGeom prst="rect">
            <a:avLst/>
          </a:prstGeom>
        </p:spPr>
        <p:txBody>
          <a:bodyPr vert="horz" wrap="square" lIns="0" tIns="11526" rIns="0" bIns="0" rtlCol="0">
            <a:spAutoFit/>
          </a:bodyPr>
          <a:lstStyle/>
          <a:p>
            <a:pPr marL="11527" marR="0" lvl="0" indent="0" algn="l" defTabSz="914400" rtl="0" eaLnBrk="1" fontAlgn="auto" latinLnBrk="0" hangingPunct="1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98" b="0" i="0" u="none" strike="noStrike" kern="1200" cap="none" spc="-41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</a:t>
            </a:r>
            <a:r>
              <a:rPr kumimoji="0" sz="998" b="0" i="0" u="none" strike="noStrike" kern="1200" cap="none" spc="-23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8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1.6</a:t>
            </a:r>
            <a:r>
              <a:rPr kumimoji="0" sz="998" b="0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8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NHS</a:t>
            </a:r>
            <a:r>
              <a:rPr kumimoji="0" sz="998" b="0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8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England,</a:t>
            </a:r>
            <a:r>
              <a:rPr kumimoji="0" sz="998" b="0" i="0" u="none" strike="noStrike" kern="1200" cap="none" spc="-18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8" b="0" i="0" u="none" strike="noStrike" kern="1200" cap="none" spc="0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July</a:t>
            </a:r>
            <a:r>
              <a:rPr kumimoji="0" sz="998" b="0" i="0" u="none" strike="noStrike" kern="1200" cap="none" spc="-23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998" b="0" i="0" u="none" strike="noStrike" kern="1200" cap="none" spc="-9" normalizeH="0" baseline="0" noProof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2019.</a:t>
            </a:r>
            <a:endParaRPr kumimoji="0" sz="998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9EBA18-FC57-1099-FC6A-134A97B7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71671"/>
            <a:ext cx="3581400" cy="352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20037-7D46-7C8C-4713-F56EED7A2FC8}"/>
              </a:ext>
            </a:extLst>
          </p:cNvPr>
          <p:cNvSpPr txBox="1"/>
          <p:nvPr/>
        </p:nvSpPr>
        <p:spPr>
          <a:xfrm>
            <a:off x="10551346" y="567199"/>
            <a:ext cx="1538943" cy="61863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note this slide is intended as a guide and has been adapted from a similar table used to support CPCS minor illness referrals from GP practices which now forms part of Pharmacy First along with the 7 Clinical Pathways.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Following referral for a minor illness  the pharmacist will assess the patient and either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support the patient through what was previously the minor illness pathway for CPCS,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if necessary they will assess and check if the patient needs and can be supported through the 7 clinical pathways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or if e.g. symptoms have deteriorated or red flags are identified, promptly escalate them to higher acuity support.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080815-6600-04BF-B75C-E18A437E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29" y="224557"/>
            <a:ext cx="11404154" cy="8494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400" b="1" dirty="0">
                <a:latin typeface="Arial"/>
                <a:cs typeface="Arial"/>
              </a:rPr>
              <a:t>NHS</a:t>
            </a:r>
            <a:r>
              <a:rPr lang="en-GB" sz="2400" b="1" spc="-41" dirty="0">
                <a:latin typeface="Arial"/>
                <a:cs typeface="Arial"/>
              </a:rPr>
              <a:t> Pharmacy First – 7 clinical </a:t>
            </a:r>
            <a:r>
              <a:rPr lang="en-GB" sz="2400" spc="-41" dirty="0">
                <a:latin typeface="Arial"/>
                <a:cs typeface="Arial"/>
              </a:rPr>
              <a:t>pathways</a:t>
            </a:r>
            <a:br>
              <a:rPr lang="en-GB" spc="-41" dirty="0">
                <a:latin typeface="Arial"/>
                <a:cs typeface="Arial"/>
              </a:rPr>
            </a:br>
            <a:r>
              <a:rPr lang="en-GB" sz="1200" spc="-41" dirty="0">
                <a:latin typeface="Arial"/>
                <a:cs typeface="Arial"/>
              </a:rPr>
              <a:t>Please note these are the main exclusions. Each pathway has additional specific clinical exclusions which will be considered by the community pharmacist during the consultation. </a:t>
            </a:r>
            <a:br>
              <a:rPr lang="en-GB" sz="1200" spc="-41" dirty="0">
                <a:latin typeface="Arial"/>
                <a:cs typeface="Arial"/>
              </a:rPr>
            </a:br>
            <a:r>
              <a:rPr lang="en-GB" sz="1200" spc="-41" dirty="0">
                <a:latin typeface="Arial"/>
                <a:cs typeface="Arial"/>
              </a:rPr>
              <a:t>N.B. A link to the clinical pathways and the PGDs can be found here </a:t>
            </a:r>
            <a:r>
              <a:rPr lang="en-GB" sz="1200" dirty="0">
                <a:hlinkClick r:id="rId3"/>
              </a:rPr>
              <a:t>NHS England » Community Pharmacy advanced service specification: NHS Pharmacy First Service</a:t>
            </a:r>
            <a:br>
              <a:rPr lang="en-GB" sz="3600" dirty="0">
                <a:latin typeface="Arial"/>
                <a:cs typeface="Arial"/>
              </a:rPr>
            </a:br>
            <a:endParaRPr lang="en-GB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36B0ED-6CD5-64A0-5F83-663E7391D4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643927"/>
              </p:ext>
            </p:extLst>
          </p:nvPr>
        </p:nvGraphicFramePr>
        <p:xfrm>
          <a:off x="233929" y="812750"/>
          <a:ext cx="11724141" cy="594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953">
                  <a:extLst>
                    <a:ext uri="{9D8B030D-6E8A-4147-A177-3AD203B41FA5}">
                      <a16:colId xmlns:a16="http://schemas.microsoft.com/office/drawing/2014/main" val="2857723870"/>
                    </a:ext>
                  </a:extLst>
                </a:gridCol>
                <a:gridCol w="1646377">
                  <a:extLst>
                    <a:ext uri="{9D8B030D-6E8A-4147-A177-3AD203B41FA5}">
                      <a16:colId xmlns:a16="http://schemas.microsoft.com/office/drawing/2014/main" val="1512266039"/>
                    </a:ext>
                  </a:extLst>
                </a:gridCol>
                <a:gridCol w="1629165">
                  <a:extLst>
                    <a:ext uri="{9D8B030D-6E8A-4147-A177-3AD203B41FA5}">
                      <a16:colId xmlns:a16="http://schemas.microsoft.com/office/drawing/2014/main" val="354505099"/>
                    </a:ext>
                  </a:extLst>
                </a:gridCol>
                <a:gridCol w="1629165">
                  <a:extLst>
                    <a:ext uri="{9D8B030D-6E8A-4147-A177-3AD203B41FA5}">
                      <a16:colId xmlns:a16="http://schemas.microsoft.com/office/drawing/2014/main" val="670767441"/>
                    </a:ext>
                  </a:extLst>
                </a:gridCol>
                <a:gridCol w="1953293">
                  <a:extLst>
                    <a:ext uri="{9D8B030D-6E8A-4147-A177-3AD203B41FA5}">
                      <a16:colId xmlns:a16="http://schemas.microsoft.com/office/drawing/2014/main" val="89531587"/>
                    </a:ext>
                  </a:extLst>
                </a:gridCol>
                <a:gridCol w="1727947">
                  <a:extLst>
                    <a:ext uri="{9D8B030D-6E8A-4147-A177-3AD203B41FA5}">
                      <a16:colId xmlns:a16="http://schemas.microsoft.com/office/drawing/2014/main" val="66151518"/>
                    </a:ext>
                  </a:extLst>
                </a:gridCol>
                <a:gridCol w="1526241">
                  <a:extLst>
                    <a:ext uri="{9D8B030D-6E8A-4147-A177-3AD203B41FA5}">
                      <a16:colId xmlns:a16="http://schemas.microsoft.com/office/drawing/2014/main" val="4192445402"/>
                    </a:ext>
                  </a:extLst>
                </a:gridCol>
              </a:tblGrid>
              <a:tr h="401764">
                <a:tc>
                  <a:txBody>
                    <a:bodyPr/>
                    <a:lstStyle/>
                    <a:p>
                      <a:r>
                        <a:rPr lang="en-GB" sz="11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Urinary tract infection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Shingles*</a:t>
                      </a:r>
                    </a:p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Impetigo</a:t>
                      </a:r>
                      <a:endParaRPr lang="en-GB" sz="1100" b="1" i="0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Infected insect bites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sore throat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sinusitis</a:t>
                      </a:r>
                    </a:p>
                    <a:p>
                      <a:endParaRPr lang="en-GB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Acute otitis media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331138"/>
                  </a:ext>
                </a:extLst>
              </a:tr>
              <a:tr h="1277036">
                <a:tc>
                  <a:txBody>
                    <a:bodyPr/>
                    <a:lstStyle/>
                    <a:p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UTI is an infection in any part of the urinary system.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Shingles is an infection that causes a painful rash</a:t>
                      </a:r>
                      <a:endParaRPr lang="en-GB" sz="11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/>
                        <a:t>Impetigo is a common infection of the skin. It is contagious, which means it can be passed on by touching.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/>
                        <a:t>Insect bites and stings can become infected or cause a reaction.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/>
                        <a:t>Sore throat is a symptom resulting from inflammation of the upper respiratory 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Sinusitis is swelling of the sinuses, usually caused by an infection.</a:t>
                      </a:r>
                    </a:p>
                    <a:p>
                      <a:r>
                        <a:rPr lang="en-GB" sz="10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sinuses are small, empty spaces behind your cheekbones and forehead that connect to the inside of the nose.</a:t>
                      </a:r>
                      <a:endParaRPr lang="en-GB" sz="10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/>
                        <a:t>An infection of the middle ear.</a:t>
                      </a:r>
                    </a:p>
                    <a:p>
                      <a:endParaRPr lang="en-GB" sz="11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90144"/>
                  </a:ext>
                </a:extLst>
              </a:tr>
              <a:tr h="1389953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Inclusion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Female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Aged between 16 - 64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Suspected lower UTI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18 years and 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>
                          <a:latin typeface="+mn-lt"/>
                        </a:rPr>
                        <a:t>Suspected </a:t>
                      </a:r>
                      <a:r>
                        <a:rPr lang="en-GB" sz="1100"/>
                        <a:t>case of shingles.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Rash appeared within  the last 72 hours  - 7 days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1 year and 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Signs and symptoms of impetigo</a:t>
                      </a:r>
                      <a:endParaRPr lang="en-GB" sz="11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Localised (4 or fewer lesions/clusters present)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1 year and 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Infection that is present or worsening at least 48 hours after the initial bite(s) or sting(s)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5 years and 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Suspected sore throat</a:t>
                      </a:r>
                    </a:p>
                    <a:p>
                      <a:endParaRPr lang="en-GB" sz="11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12 years and over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Suspected signs and symptoms of sinusitis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Symptom duration of 10 days or more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Inclusion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Aged between 1 – 17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Suspected signs and symptoms of acute otitis media</a:t>
                      </a:r>
                    </a:p>
                    <a:p>
                      <a:endParaRPr lang="en-GB" sz="110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41386"/>
                  </a:ext>
                </a:extLst>
              </a:tr>
              <a:tr h="2295794">
                <a:tc>
                  <a:txBody>
                    <a:bodyPr/>
                    <a:lstStyle/>
                    <a:p>
                      <a:r>
                        <a:rPr lang="en-GB" sz="11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Exclusion</a:t>
                      </a: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&lt;16 or &gt;64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Pregnant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Breastfeeding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Recurrent UTI (2 in last 6 months or 3 in last 12 months)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Catheter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Type 1 or 2 Diabetic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Exclusion</a:t>
                      </a:r>
                      <a:r>
                        <a:rPr lang="en-GB" sz="1100" dirty="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&lt; under age of 18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Pregnant or suspected pregnancy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Breastfeeding with shingle sores on the breasts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Shingles rash onset over 7 days ago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Exclusion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&lt; under 1 year of age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/>
                        <a:t>Pregnancy or suspected pregnancy in individuals under 16 years of 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Breastfeeding with impetigo lesion(s) present on the breast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Recurrent impetigo (2 or more episodes in the same year)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Widespread lesions/ clusters present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Systemically unwell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Exclusion</a:t>
                      </a:r>
                      <a:r>
                        <a:rPr lang="en-GB" sz="1100" dirty="0"/>
                        <a:t>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&lt; under 1 year of age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Pregnancy or suspected pregnancy in individuals under 16 years of age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Systemically unwell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/>
                        <a:t>Bite or sting occurred while travelling outside the UK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Exclusion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Individuals under 5 years of 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Pregnancy or suspected pregnancy in individuals under 16 years of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age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Recurrent sore throat/tonsillitis (7 or more significant episodes in the preceding 12 months or 5+ in each of the preceding 2 years, or 3+ in the preceding three years)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Previous tonsillectomy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/>
                        <a:t>Exclusion</a:t>
                      </a:r>
                      <a:r>
                        <a:rPr lang="en-GB" sz="110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Individuals under 12 years of age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Pregnancy or suspected pregnancy in individuals under 16 years of age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Symptom duration of less than 10 days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Recurrent sinusitis ((4 or more annual episodes of sinusitis)</a:t>
                      </a:r>
                    </a:p>
                    <a:p>
                      <a:endParaRPr lang="en-GB" sz="1100"/>
                    </a:p>
                    <a:p>
                      <a:endParaRPr lang="en-GB" sz="1100"/>
                    </a:p>
                  </a:txBody>
                  <a:tcPr>
                    <a:solidFill>
                      <a:srgbClr val="FCD9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/>
                        <a:t>Exclusion</a:t>
                      </a:r>
                      <a:r>
                        <a:rPr lang="en-GB" sz="1100" dirty="0"/>
                        <a:t>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Individuals under 1 year of age or over 18 years of 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Pregnancy or suspected pregnancy in individuals under 16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Recurrent infection  (3+ episodes in preceding 6 months, or 4+ episodes in the preceding 12 months with at least one episode in the past 6 months.)</a:t>
                      </a:r>
                    </a:p>
                  </a:txBody>
                  <a:tcPr>
                    <a:solidFill>
                      <a:srgbClr val="FCD9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346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6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1_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8CAEFC4C01D846B2DCE19F2F13DE9A" ma:contentTypeVersion="18" ma:contentTypeDescription="Create a new document." ma:contentTypeScope="" ma:versionID="6aaea22eedde4b05aef83de7dadd5820">
  <xsd:schema xmlns:xsd="http://www.w3.org/2001/XMLSchema" xmlns:xs="http://www.w3.org/2001/XMLSchema" xmlns:p="http://schemas.microsoft.com/office/2006/metadata/properties" xmlns:ns2="e98ecde8-afdb-48c7-af3a-cbc0004e8d4f" xmlns:ns3="d0901bf6-f165-4dcf-9424-80c54a2a29bb" targetNamespace="http://schemas.microsoft.com/office/2006/metadata/properties" ma:root="true" ma:fieldsID="b2bfdc2f86a4307d829d1e32cfe2a6bd" ns2:_="" ns3:_="">
    <xsd:import namespace="e98ecde8-afdb-48c7-af3a-cbc0004e8d4f"/>
    <xsd:import namespace="d0901bf6-f165-4dcf-9424-80c54a2a29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ecde8-afdb-48c7-af3a-cbc0004e8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95ffa1c-8763-4574-b89f-92b711331f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01bf6-f165-4dcf-9424-80c54a2a29bb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99536f9-eaf7-414b-b3f0-8c5f3c3ae38e}" ma:internalName="TaxCatchAll" ma:showField="CatchAllData" ma:web="d0901bf6-f165-4dcf-9424-80c54a2a29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6A43F9-6A21-4B81-8E39-0FCDA0F706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F5B69F-7C12-4446-AF59-FC107151FDA2}"/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1580</Words>
  <Application>Microsoft Office PowerPoint</Application>
  <PresentationFormat>Widescreen</PresentationFormat>
  <Paragraphs>283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NHSD-Refresh-Theme-NOV1120B</vt:lpstr>
      <vt:lpstr>1_NHSD-Refresh-Theme-NOV1120B</vt:lpstr>
      <vt:lpstr>1_Custom Design</vt:lpstr>
      <vt:lpstr>Pharmacy First Referral Guide for General Practice</vt:lpstr>
      <vt:lpstr>PowerPoint Presentation</vt:lpstr>
      <vt:lpstr>NHS Pharmacy First – 7 clinical pathways Please note these are the main exclusions. Each pathway has additional specific clinical exclusions which will be considered by the community pharmacist during the consultation.  N.B. A link to the clinical pathways and the PGDs can be found here NHS England » Community Pharmacy advanced service specification: NHS Pharmacy First Service 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First Referral Guide for General Practice</dc:title>
  <dc:creator>Sarah Fraine</dc:creator>
  <cp:lastModifiedBy>PEDLINGHAM, Fiona (NHS HUMBER AND NORTH YORKSHIRE ICB - 03Q)</cp:lastModifiedBy>
  <cp:revision>3</cp:revision>
  <dcterms:created xsi:type="dcterms:W3CDTF">2024-04-18T08:21:07Z</dcterms:created>
  <dcterms:modified xsi:type="dcterms:W3CDTF">2024-05-23T08:35:09Z</dcterms:modified>
</cp:coreProperties>
</file>