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26"/>
  </p:notesMasterIdLst>
  <p:sldIdLst>
    <p:sldId id="2147472999" r:id="rId6"/>
    <p:sldId id="2147474047" r:id="rId7"/>
    <p:sldId id="2147473003" r:id="rId8"/>
    <p:sldId id="2147473004" r:id="rId9"/>
    <p:sldId id="256" r:id="rId10"/>
    <p:sldId id="2145707296" r:id="rId11"/>
    <p:sldId id="2147474036" r:id="rId12"/>
    <p:sldId id="2147474039" r:id="rId13"/>
    <p:sldId id="2147474037" r:id="rId14"/>
    <p:sldId id="2147474029" r:id="rId15"/>
    <p:sldId id="2147474041" r:id="rId16"/>
    <p:sldId id="2147474046" r:id="rId17"/>
    <p:sldId id="2147474038" r:id="rId18"/>
    <p:sldId id="2147474040" r:id="rId19"/>
    <p:sldId id="2147474031" r:id="rId20"/>
    <p:sldId id="2147474033" r:id="rId21"/>
    <p:sldId id="2145707283" r:id="rId22"/>
    <p:sldId id="2147473001" r:id="rId23"/>
    <p:sldId id="2147473002" r:id="rId24"/>
    <p:sldId id="21474740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7D4"/>
    <a:srgbClr val="FCD9D5"/>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30071-8249-4033-B205-E43D0E88AB9D}" v="8" dt="2024-02-29T07:38:56.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1D066-00CD-49FE-B0B8-EE783064C838}" type="doc">
      <dgm:prSet loTypeId="urn:microsoft.com/office/officeart/2005/8/layout/hList1" loCatId="list" qsTypeId="urn:microsoft.com/office/officeart/2005/8/quickstyle/simple1" qsCatId="simple" csTypeId="urn:microsoft.com/office/officeart/2005/8/colors/accent4_3" csCatId="accent4" phldr="1"/>
      <dgm:spPr/>
      <dgm:t>
        <a:bodyPr/>
        <a:lstStyle/>
        <a:p>
          <a:endParaRPr lang="en-GB"/>
        </a:p>
      </dgm:t>
    </dgm:pt>
    <dgm:pt modelId="{81DF5641-89AF-43FB-A4E0-5A648E2CCA3B}">
      <dgm:prSet custT="1"/>
      <dgm:spPr/>
      <dgm:t>
        <a:bodyPr/>
        <a:lstStyle/>
        <a:p>
          <a:pPr algn="l"/>
          <a:r>
            <a:rPr lang="en-GB" sz="2200" b="0" dirty="0">
              <a:solidFill>
                <a:schemeClr val="tx1"/>
              </a:solidFill>
            </a:rPr>
            <a:t>Pharmacy First (clinical pathways)</a:t>
          </a:r>
          <a:endParaRPr lang="en-GB" sz="2200" dirty="0">
            <a:solidFill>
              <a:schemeClr val="tx1"/>
            </a:solidFill>
          </a:endParaRPr>
        </a:p>
      </dgm:t>
    </dgm:pt>
    <dgm:pt modelId="{BC2AFC2A-02F6-41B2-8862-3CD5EAF52C44}" type="parTrans" cxnId="{620FAFDD-8939-48AB-8AE7-36D441100AFB}">
      <dgm:prSet/>
      <dgm:spPr/>
      <dgm:t>
        <a:bodyPr/>
        <a:lstStyle/>
        <a:p>
          <a:pPr algn="l"/>
          <a:endParaRPr lang="en-GB" sz="2200">
            <a:solidFill>
              <a:schemeClr val="tx1"/>
            </a:solidFill>
          </a:endParaRPr>
        </a:p>
      </dgm:t>
    </dgm:pt>
    <dgm:pt modelId="{16D4AFC9-8C72-4EE7-8022-8F6F456CEEA1}" type="sibTrans" cxnId="{620FAFDD-8939-48AB-8AE7-36D441100AFB}">
      <dgm:prSet/>
      <dgm:spPr/>
      <dgm:t>
        <a:bodyPr/>
        <a:lstStyle/>
        <a:p>
          <a:pPr algn="l"/>
          <a:endParaRPr lang="en-GB" sz="2200">
            <a:solidFill>
              <a:schemeClr val="tx1"/>
            </a:solidFill>
          </a:endParaRPr>
        </a:p>
      </dgm:t>
    </dgm:pt>
    <dgm:pt modelId="{E7120CD4-1BE4-48F3-9F78-BD147551260D}">
      <dgm:prSet custT="1"/>
      <dgm:spPr/>
      <dgm:t>
        <a:bodyPr/>
        <a:lstStyle/>
        <a:p>
          <a:pPr algn="l"/>
          <a:r>
            <a:rPr lang="en-GB" sz="2200" b="0">
              <a:solidFill>
                <a:schemeClr val="tx1"/>
              </a:solidFill>
            </a:rPr>
            <a:t>Pharmacy First (referrals for minor illness)  </a:t>
          </a:r>
          <a:endParaRPr lang="en-GB" sz="2200">
            <a:solidFill>
              <a:schemeClr val="tx1"/>
            </a:solidFill>
          </a:endParaRPr>
        </a:p>
      </dgm:t>
    </dgm:pt>
    <dgm:pt modelId="{FBE6193B-C124-4240-8A07-ED5C7C7745CF}" type="parTrans" cxnId="{AB71111B-FD46-4630-AC5E-D46C1B1A899A}">
      <dgm:prSet/>
      <dgm:spPr/>
      <dgm:t>
        <a:bodyPr/>
        <a:lstStyle/>
        <a:p>
          <a:pPr algn="l"/>
          <a:endParaRPr lang="en-GB" sz="2200">
            <a:solidFill>
              <a:schemeClr val="tx1"/>
            </a:solidFill>
          </a:endParaRPr>
        </a:p>
      </dgm:t>
    </dgm:pt>
    <dgm:pt modelId="{3676AF00-F57F-4C19-999C-DE80DAC02254}" type="sibTrans" cxnId="{AB71111B-FD46-4630-AC5E-D46C1B1A899A}">
      <dgm:prSet/>
      <dgm:spPr/>
      <dgm:t>
        <a:bodyPr/>
        <a:lstStyle/>
        <a:p>
          <a:pPr algn="l"/>
          <a:endParaRPr lang="en-GB" sz="2200">
            <a:solidFill>
              <a:schemeClr val="tx1"/>
            </a:solidFill>
          </a:endParaRPr>
        </a:p>
      </dgm:t>
    </dgm:pt>
    <dgm:pt modelId="{CF6A0C58-C34C-4065-A6EA-7BDEE9E02D64}">
      <dgm:prSet custT="1"/>
      <dgm:spPr/>
      <dgm:t>
        <a:bodyPr/>
        <a:lstStyle/>
        <a:p>
          <a:pPr algn="ctr"/>
          <a:r>
            <a:rPr lang="en-GB" sz="1800" b="0" dirty="0">
              <a:solidFill>
                <a:srgbClr val="FF0000"/>
              </a:solidFill>
            </a:rPr>
            <a:t>Pharmacy First (urgent repeat medicines supply) </a:t>
          </a:r>
        </a:p>
        <a:p>
          <a:pPr algn="ctr"/>
          <a:r>
            <a:rPr lang="en-GB" sz="1400" b="0" dirty="0">
              <a:solidFill>
                <a:srgbClr val="FF0000"/>
              </a:solidFill>
            </a:rPr>
            <a:t>NB Not from general practices but from NHS 111 and UEC settings</a:t>
          </a:r>
          <a:endParaRPr lang="en-GB" sz="1400" dirty="0">
            <a:solidFill>
              <a:srgbClr val="FF0000"/>
            </a:solidFill>
          </a:endParaRPr>
        </a:p>
      </dgm:t>
    </dgm:pt>
    <dgm:pt modelId="{BB9D34C0-B2D5-4628-AF3F-78AF98149556}" type="parTrans" cxnId="{490AA2DC-1AE4-4CE4-84C3-EAB02C439795}">
      <dgm:prSet/>
      <dgm:spPr/>
      <dgm:t>
        <a:bodyPr/>
        <a:lstStyle/>
        <a:p>
          <a:pPr algn="l"/>
          <a:endParaRPr lang="en-GB" sz="2200">
            <a:solidFill>
              <a:schemeClr val="tx1"/>
            </a:solidFill>
          </a:endParaRPr>
        </a:p>
      </dgm:t>
    </dgm:pt>
    <dgm:pt modelId="{1A4BD5C2-2D9B-421A-8C6E-2B935321FD1C}" type="sibTrans" cxnId="{490AA2DC-1AE4-4CE4-84C3-EAB02C439795}">
      <dgm:prSet/>
      <dgm:spPr/>
      <dgm:t>
        <a:bodyPr/>
        <a:lstStyle/>
        <a:p>
          <a:pPr algn="l"/>
          <a:endParaRPr lang="en-GB" sz="2200">
            <a:solidFill>
              <a:schemeClr val="tx1"/>
            </a:solidFill>
          </a:endParaRPr>
        </a:p>
      </dgm:t>
    </dgm:pt>
    <dgm:pt modelId="{FA7527E1-B365-40E5-B834-CB1E91539178}">
      <dgm:prSet custT="1"/>
      <dgm:spPr/>
      <dgm:t>
        <a:bodyPr/>
        <a:lstStyle/>
        <a:p>
          <a:pPr algn="l"/>
          <a:r>
            <a:rPr lang="en-GB" sz="2200" b="0">
              <a:solidFill>
                <a:schemeClr val="tx1"/>
              </a:solidFill>
            </a:rPr>
            <a:t> new element</a:t>
          </a:r>
          <a:endParaRPr lang="en-GB" sz="2200">
            <a:solidFill>
              <a:schemeClr val="tx1"/>
            </a:solidFill>
          </a:endParaRPr>
        </a:p>
      </dgm:t>
    </dgm:pt>
    <dgm:pt modelId="{C4D28E8D-B3B5-4F5F-9FE4-8E353A5F496C}" type="parTrans" cxnId="{8563CC3A-712E-4DA3-9384-4A56DED4D230}">
      <dgm:prSet/>
      <dgm:spPr/>
      <dgm:t>
        <a:bodyPr/>
        <a:lstStyle/>
        <a:p>
          <a:pPr algn="l"/>
          <a:endParaRPr lang="en-GB" sz="2200">
            <a:solidFill>
              <a:schemeClr val="tx1"/>
            </a:solidFill>
          </a:endParaRPr>
        </a:p>
      </dgm:t>
    </dgm:pt>
    <dgm:pt modelId="{E4738F89-E9C4-4587-9546-6E9ACB790663}" type="sibTrans" cxnId="{8563CC3A-712E-4DA3-9384-4A56DED4D230}">
      <dgm:prSet/>
      <dgm:spPr/>
      <dgm:t>
        <a:bodyPr/>
        <a:lstStyle/>
        <a:p>
          <a:pPr algn="l"/>
          <a:endParaRPr lang="en-GB" sz="2200">
            <a:solidFill>
              <a:schemeClr val="tx1"/>
            </a:solidFill>
          </a:endParaRPr>
        </a:p>
      </dgm:t>
    </dgm:pt>
    <dgm:pt modelId="{E508602B-EBC7-465B-8C83-B6F78ACD9910}">
      <dgm:prSet custT="1"/>
      <dgm:spPr/>
      <dgm:t>
        <a:bodyPr/>
        <a:lstStyle/>
        <a:p>
          <a:pPr algn="l"/>
          <a:r>
            <a:rPr lang="en-GB" sz="2200" b="0">
              <a:solidFill>
                <a:schemeClr val="tx1"/>
              </a:solidFill>
            </a:rPr>
            <a:t>previously commissioned as CPCS</a:t>
          </a:r>
          <a:endParaRPr lang="en-GB" sz="2200">
            <a:solidFill>
              <a:schemeClr val="tx1"/>
            </a:solidFill>
          </a:endParaRPr>
        </a:p>
      </dgm:t>
    </dgm:pt>
    <dgm:pt modelId="{E8A8EFBD-B460-4E50-BFB9-8B5B90C04424}" type="parTrans" cxnId="{B5059980-2216-461B-9E6A-60BBA903D758}">
      <dgm:prSet/>
      <dgm:spPr/>
      <dgm:t>
        <a:bodyPr/>
        <a:lstStyle/>
        <a:p>
          <a:pPr algn="l"/>
          <a:endParaRPr lang="en-GB" sz="2200">
            <a:solidFill>
              <a:schemeClr val="tx1"/>
            </a:solidFill>
          </a:endParaRPr>
        </a:p>
      </dgm:t>
    </dgm:pt>
    <dgm:pt modelId="{26F02D29-8B60-4E96-8ECB-EBB5E1ED0885}" type="sibTrans" cxnId="{B5059980-2216-461B-9E6A-60BBA903D758}">
      <dgm:prSet/>
      <dgm:spPr/>
      <dgm:t>
        <a:bodyPr/>
        <a:lstStyle/>
        <a:p>
          <a:pPr algn="l"/>
          <a:endParaRPr lang="en-GB" sz="2200">
            <a:solidFill>
              <a:schemeClr val="tx1"/>
            </a:solidFill>
          </a:endParaRPr>
        </a:p>
      </dgm:t>
    </dgm:pt>
    <dgm:pt modelId="{58601BAE-F332-4A8C-A8AD-0FEFAF3953F7}">
      <dgm:prSet custT="1"/>
      <dgm:spPr/>
      <dgm:t>
        <a:bodyPr/>
        <a:lstStyle/>
        <a:p>
          <a:pPr algn="l"/>
          <a:r>
            <a:rPr lang="en-GB" sz="2000" b="0">
              <a:solidFill>
                <a:srgbClr val="FF0000"/>
              </a:solidFill>
            </a:rPr>
            <a:t>previously commissioned as CPCS</a:t>
          </a:r>
          <a:endParaRPr lang="en-GB" sz="2000">
            <a:solidFill>
              <a:srgbClr val="FF0000"/>
            </a:solidFill>
          </a:endParaRPr>
        </a:p>
      </dgm:t>
    </dgm:pt>
    <dgm:pt modelId="{3B255322-E816-440C-9BFA-A18098D55BA1}" type="parTrans" cxnId="{49E76B67-6D62-4875-81B5-34402ACD4734}">
      <dgm:prSet/>
      <dgm:spPr/>
      <dgm:t>
        <a:bodyPr/>
        <a:lstStyle/>
        <a:p>
          <a:pPr algn="l"/>
          <a:endParaRPr lang="en-GB" sz="2200">
            <a:solidFill>
              <a:schemeClr val="tx1"/>
            </a:solidFill>
          </a:endParaRPr>
        </a:p>
      </dgm:t>
    </dgm:pt>
    <dgm:pt modelId="{4068565C-22CE-4AC6-96B5-E61D150D4D21}" type="sibTrans" cxnId="{49E76B67-6D62-4875-81B5-34402ACD4734}">
      <dgm:prSet/>
      <dgm:spPr/>
      <dgm:t>
        <a:bodyPr/>
        <a:lstStyle/>
        <a:p>
          <a:pPr algn="l"/>
          <a:endParaRPr lang="en-GB" sz="2200">
            <a:solidFill>
              <a:schemeClr val="tx1"/>
            </a:solidFill>
          </a:endParaRPr>
        </a:p>
      </dgm:t>
    </dgm:pt>
    <dgm:pt modelId="{6E1FDB38-2BFB-49C6-8F65-0AD7065F0C43}" type="pres">
      <dgm:prSet presAssocID="{7FE1D066-00CD-49FE-B0B8-EE783064C838}" presName="Name0" presStyleCnt="0">
        <dgm:presLayoutVars>
          <dgm:dir/>
          <dgm:animLvl val="lvl"/>
          <dgm:resizeHandles val="exact"/>
        </dgm:presLayoutVars>
      </dgm:prSet>
      <dgm:spPr/>
    </dgm:pt>
    <dgm:pt modelId="{13A3711E-C5C9-4158-85B2-B8172007EF7B}" type="pres">
      <dgm:prSet presAssocID="{81DF5641-89AF-43FB-A4E0-5A648E2CCA3B}" presName="composite" presStyleCnt="0"/>
      <dgm:spPr/>
    </dgm:pt>
    <dgm:pt modelId="{584C1F28-ECFD-4055-9CDF-B5E399B26AEB}" type="pres">
      <dgm:prSet presAssocID="{81DF5641-89AF-43FB-A4E0-5A648E2CCA3B}" presName="parTx" presStyleLbl="alignNode1" presStyleIdx="0" presStyleCnt="3">
        <dgm:presLayoutVars>
          <dgm:chMax val="0"/>
          <dgm:chPref val="0"/>
          <dgm:bulletEnabled val="1"/>
        </dgm:presLayoutVars>
      </dgm:prSet>
      <dgm:spPr/>
    </dgm:pt>
    <dgm:pt modelId="{C5FFA91D-4A95-497C-8D26-E4F977436233}" type="pres">
      <dgm:prSet presAssocID="{81DF5641-89AF-43FB-A4E0-5A648E2CCA3B}" presName="desTx" presStyleLbl="alignAccFollowNode1" presStyleIdx="0" presStyleCnt="3" custLinFactNeighborX="-9867" custLinFactNeighborY="107">
        <dgm:presLayoutVars>
          <dgm:bulletEnabled val="1"/>
        </dgm:presLayoutVars>
      </dgm:prSet>
      <dgm:spPr/>
    </dgm:pt>
    <dgm:pt modelId="{51885459-5C37-4A5C-801B-1F5318939E95}" type="pres">
      <dgm:prSet presAssocID="{16D4AFC9-8C72-4EE7-8022-8F6F456CEEA1}" presName="space" presStyleCnt="0"/>
      <dgm:spPr/>
    </dgm:pt>
    <dgm:pt modelId="{4183992E-C06D-4957-A2E1-2BDF84C5ABAE}" type="pres">
      <dgm:prSet presAssocID="{E7120CD4-1BE4-48F3-9F78-BD147551260D}" presName="composite" presStyleCnt="0"/>
      <dgm:spPr/>
    </dgm:pt>
    <dgm:pt modelId="{8E725412-AF7D-478B-BEA5-16F3AF0D13F0}" type="pres">
      <dgm:prSet presAssocID="{E7120CD4-1BE4-48F3-9F78-BD147551260D}" presName="parTx" presStyleLbl="alignNode1" presStyleIdx="1" presStyleCnt="3">
        <dgm:presLayoutVars>
          <dgm:chMax val="0"/>
          <dgm:chPref val="0"/>
          <dgm:bulletEnabled val="1"/>
        </dgm:presLayoutVars>
      </dgm:prSet>
      <dgm:spPr/>
    </dgm:pt>
    <dgm:pt modelId="{5D5D0DF3-6067-4771-BA81-611558CEFAB1}" type="pres">
      <dgm:prSet presAssocID="{E7120CD4-1BE4-48F3-9F78-BD147551260D}" presName="desTx" presStyleLbl="alignAccFollowNode1" presStyleIdx="1" presStyleCnt="3">
        <dgm:presLayoutVars>
          <dgm:bulletEnabled val="1"/>
        </dgm:presLayoutVars>
      </dgm:prSet>
      <dgm:spPr/>
    </dgm:pt>
    <dgm:pt modelId="{D0FC0693-EF39-46EA-BC04-105B89D23FE9}" type="pres">
      <dgm:prSet presAssocID="{3676AF00-F57F-4C19-999C-DE80DAC02254}" presName="space" presStyleCnt="0"/>
      <dgm:spPr/>
    </dgm:pt>
    <dgm:pt modelId="{C0182CF2-87BA-4F88-889A-E5D30A90F11A}" type="pres">
      <dgm:prSet presAssocID="{CF6A0C58-C34C-4065-A6EA-7BDEE9E02D64}" presName="composite" presStyleCnt="0"/>
      <dgm:spPr/>
    </dgm:pt>
    <dgm:pt modelId="{B49E2E37-3F35-4804-9DF5-ADABF46F6AE6}" type="pres">
      <dgm:prSet presAssocID="{CF6A0C58-C34C-4065-A6EA-7BDEE9E02D64}" presName="parTx" presStyleLbl="alignNode1" presStyleIdx="2" presStyleCnt="3">
        <dgm:presLayoutVars>
          <dgm:chMax val="0"/>
          <dgm:chPref val="0"/>
          <dgm:bulletEnabled val="1"/>
        </dgm:presLayoutVars>
      </dgm:prSet>
      <dgm:spPr/>
    </dgm:pt>
    <dgm:pt modelId="{6D3C53BB-9872-4758-9939-DBA8B6D752FE}" type="pres">
      <dgm:prSet presAssocID="{CF6A0C58-C34C-4065-A6EA-7BDEE9E02D64}" presName="desTx" presStyleLbl="alignAccFollowNode1" presStyleIdx="2" presStyleCnt="3">
        <dgm:presLayoutVars>
          <dgm:bulletEnabled val="1"/>
        </dgm:presLayoutVars>
      </dgm:prSet>
      <dgm:spPr/>
    </dgm:pt>
  </dgm:ptLst>
  <dgm:cxnLst>
    <dgm:cxn modelId="{F7C5361A-D8AB-41D9-928D-2CBDD9DD6A8A}" type="presOf" srcId="{7FE1D066-00CD-49FE-B0B8-EE783064C838}" destId="{6E1FDB38-2BFB-49C6-8F65-0AD7065F0C43}" srcOrd="0" destOrd="0" presId="urn:microsoft.com/office/officeart/2005/8/layout/hList1"/>
    <dgm:cxn modelId="{AB71111B-FD46-4630-AC5E-D46C1B1A899A}" srcId="{7FE1D066-00CD-49FE-B0B8-EE783064C838}" destId="{E7120CD4-1BE4-48F3-9F78-BD147551260D}" srcOrd="1" destOrd="0" parTransId="{FBE6193B-C124-4240-8A07-ED5C7C7745CF}" sibTransId="{3676AF00-F57F-4C19-999C-DE80DAC02254}"/>
    <dgm:cxn modelId="{8920F721-364C-4260-BEC2-2C1EBCB6DB7E}" type="presOf" srcId="{E508602B-EBC7-465B-8C83-B6F78ACD9910}" destId="{5D5D0DF3-6067-4771-BA81-611558CEFAB1}" srcOrd="0" destOrd="0" presId="urn:microsoft.com/office/officeart/2005/8/layout/hList1"/>
    <dgm:cxn modelId="{39247327-E3C4-46A0-8526-0031DCAD2BE4}" type="presOf" srcId="{CF6A0C58-C34C-4065-A6EA-7BDEE9E02D64}" destId="{B49E2E37-3F35-4804-9DF5-ADABF46F6AE6}" srcOrd="0" destOrd="0" presId="urn:microsoft.com/office/officeart/2005/8/layout/hList1"/>
    <dgm:cxn modelId="{8563CC3A-712E-4DA3-9384-4A56DED4D230}" srcId="{81DF5641-89AF-43FB-A4E0-5A648E2CCA3B}" destId="{FA7527E1-B365-40E5-B834-CB1E91539178}" srcOrd="0" destOrd="0" parTransId="{C4D28E8D-B3B5-4F5F-9FE4-8E353A5F496C}" sibTransId="{E4738F89-E9C4-4587-9546-6E9ACB790663}"/>
    <dgm:cxn modelId="{49E76B67-6D62-4875-81B5-34402ACD4734}" srcId="{CF6A0C58-C34C-4065-A6EA-7BDEE9E02D64}" destId="{58601BAE-F332-4A8C-A8AD-0FEFAF3953F7}" srcOrd="0" destOrd="0" parTransId="{3B255322-E816-440C-9BFA-A18098D55BA1}" sibTransId="{4068565C-22CE-4AC6-96B5-E61D150D4D21}"/>
    <dgm:cxn modelId="{16743D73-5F62-426D-AC54-371B0C07D11F}" type="presOf" srcId="{81DF5641-89AF-43FB-A4E0-5A648E2CCA3B}" destId="{584C1F28-ECFD-4055-9CDF-B5E399B26AEB}" srcOrd="0" destOrd="0" presId="urn:microsoft.com/office/officeart/2005/8/layout/hList1"/>
    <dgm:cxn modelId="{B5059980-2216-461B-9E6A-60BBA903D758}" srcId="{E7120CD4-1BE4-48F3-9F78-BD147551260D}" destId="{E508602B-EBC7-465B-8C83-B6F78ACD9910}" srcOrd="0" destOrd="0" parTransId="{E8A8EFBD-B460-4E50-BFB9-8B5B90C04424}" sibTransId="{26F02D29-8B60-4E96-8ECB-EBB5E1ED0885}"/>
    <dgm:cxn modelId="{6D1954A9-DF1F-4A4E-A2AA-542C7ADA5173}" type="presOf" srcId="{FA7527E1-B365-40E5-B834-CB1E91539178}" destId="{C5FFA91D-4A95-497C-8D26-E4F977436233}" srcOrd="0" destOrd="0" presId="urn:microsoft.com/office/officeart/2005/8/layout/hList1"/>
    <dgm:cxn modelId="{62A55CB4-1BCB-484B-8A65-3509F9D032C3}" type="presOf" srcId="{58601BAE-F332-4A8C-A8AD-0FEFAF3953F7}" destId="{6D3C53BB-9872-4758-9939-DBA8B6D752FE}" srcOrd="0" destOrd="0" presId="urn:microsoft.com/office/officeart/2005/8/layout/hList1"/>
    <dgm:cxn modelId="{490AA2DC-1AE4-4CE4-84C3-EAB02C439795}" srcId="{7FE1D066-00CD-49FE-B0B8-EE783064C838}" destId="{CF6A0C58-C34C-4065-A6EA-7BDEE9E02D64}" srcOrd="2" destOrd="0" parTransId="{BB9D34C0-B2D5-4628-AF3F-78AF98149556}" sibTransId="{1A4BD5C2-2D9B-421A-8C6E-2B935321FD1C}"/>
    <dgm:cxn modelId="{620FAFDD-8939-48AB-8AE7-36D441100AFB}" srcId="{7FE1D066-00CD-49FE-B0B8-EE783064C838}" destId="{81DF5641-89AF-43FB-A4E0-5A648E2CCA3B}" srcOrd="0" destOrd="0" parTransId="{BC2AFC2A-02F6-41B2-8862-3CD5EAF52C44}" sibTransId="{16D4AFC9-8C72-4EE7-8022-8F6F456CEEA1}"/>
    <dgm:cxn modelId="{16F25AF7-EA83-486A-90E3-57862631C8DF}" type="presOf" srcId="{E7120CD4-1BE4-48F3-9F78-BD147551260D}" destId="{8E725412-AF7D-478B-BEA5-16F3AF0D13F0}" srcOrd="0" destOrd="0" presId="urn:microsoft.com/office/officeart/2005/8/layout/hList1"/>
    <dgm:cxn modelId="{4B7D68E3-51F4-4AD5-A514-013075A8587D}" type="presParOf" srcId="{6E1FDB38-2BFB-49C6-8F65-0AD7065F0C43}" destId="{13A3711E-C5C9-4158-85B2-B8172007EF7B}" srcOrd="0" destOrd="0" presId="urn:microsoft.com/office/officeart/2005/8/layout/hList1"/>
    <dgm:cxn modelId="{7E093263-B5CA-42F8-A44E-7C79BB04A874}" type="presParOf" srcId="{13A3711E-C5C9-4158-85B2-B8172007EF7B}" destId="{584C1F28-ECFD-4055-9CDF-B5E399B26AEB}" srcOrd="0" destOrd="0" presId="urn:microsoft.com/office/officeart/2005/8/layout/hList1"/>
    <dgm:cxn modelId="{B01440B3-339B-4F41-98FC-D6A1BAAD3529}" type="presParOf" srcId="{13A3711E-C5C9-4158-85B2-B8172007EF7B}" destId="{C5FFA91D-4A95-497C-8D26-E4F977436233}" srcOrd="1" destOrd="0" presId="urn:microsoft.com/office/officeart/2005/8/layout/hList1"/>
    <dgm:cxn modelId="{06270011-E1BB-4307-84AC-2B7C97A06D58}" type="presParOf" srcId="{6E1FDB38-2BFB-49C6-8F65-0AD7065F0C43}" destId="{51885459-5C37-4A5C-801B-1F5318939E95}" srcOrd="1" destOrd="0" presId="urn:microsoft.com/office/officeart/2005/8/layout/hList1"/>
    <dgm:cxn modelId="{756F2D21-F027-48E7-93B5-BADA23C3B140}" type="presParOf" srcId="{6E1FDB38-2BFB-49C6-8F65-0AD7065F0C43}" destId="{4183992E-C06D-4957-A2E1-2BDF84C5ABAE}" srcOrd="2" destOrd="0" presId="urn:microsoft.com/office/officeart/2005/8/layout/hList1"/>
    <dgm:cxn modelId="{57E79BB4-FB55-41E8-B5C5-346DE1B4E307}" type="presParOf" srcId="{4183992E-C06D-4957-A2E1-2BDF84C5ABAE}" destId="{8E725412-AF7D-478B-BEA5-16F3AF0D13F0}" srcOrd="0" destOrd="0" presId="urn:microsoft.com/office/officeart/2005/8/layout/hList1"/>
    <dgm:cxn modelId="{AE91B7FF-D2AA-4F83-894E-24686D75863B}" type="presParOf" srcId="{4183992E-C06D-4957-A2E1-2BDF84C5ABAE}" destId="{5D5D0DF3-6067-4771-BA81-611558CEFAB1}" srcOrd="1" destOrd="0" presId="urn:microsoft.com/office/officeart/2005/8/layout/hList1"/>
    <dgm:cxn modelId="{5E18A540-F772-4403-A926-E00837229DAA}" type="presParOf" srcId="{6E1FDB38-2BFB-49C6-8F65-0AD7065F0C43}" destId="{D0FC0693-EF39-46EA-BC04-105B89D23FE9}" srcOrd="3" destOrd="0" presId="urn:microsoft.com/office/officeart/2005/8/layout/hList1"/>
    <dgm:cxn modelId="{0D9F98D8-15A1-4116-9FC2-EADF4AC58D4A}" type="presParOf" srcId="{6E1FDB38-2BFB-49C6-8F65-0AD7065F0C43}" destId="{C0182CF2-87BA-4F88-889A-E5D30A90F11A}" srcOrd="4" destOrd="0" presId="urn:microsoft.com/office/officeart/2005/8/layout/hList1"/>
    <dgm:cxn modelId="{52272426-2B2A-4EE6-8842-24F4FC2F6FF3}" type="presParOf" srcId="{C0182CF2-87BA-4F88-889A-E5D30A90F11A}" destId="{B49E2E37-3F35-4804-9DF5-ADABF46F6AE6}" srcOrd="0" destOrd="0" presId="urn:microsoft.com/office/officeart/2005/8/layout/hList1"/>
    <dgm:cxn modelId="{7E86F046-0026-4D0E-A35A-0D4DF06E891B}" type="presParOf" srcId="{C0182CF2-87BA-4F88-889A-E5D30A90F11A}" destId="{6D3C53BB-9872-4758-9939-DBA8B6D752F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C1F28-ECFD-4055-9CDF-B5E399B26AEB}">
      <dsp:nvSpPr>
        <dsp:cNvPr id="0" name=""/>
        <dsp:cNvSpPr/>
      </dsp:nvSpPr>
      <dsp:spPr>
        <a:xfrm>
          <a:off x="3395" y="2054"/>
          <a:ext cx="3310628" cy="1086995"/>
        </a:xfrm>
        <a:prstGeom prst="rect">
          <a:avLst/>
        </a:prstGeom>
        <a:solidFill>
          <a:schemeClr val="accent4">
            <a:shade val="8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0" kern="1200" dirty="0">
              <a:solidFill>
                <a:schemeClr val="tx1"/>
              </a:solidFill>
            </a:rPr>
            <a:t>Pharmacy First (clinical pathways)</a:t>
          </a:r>
          <a:endParaRPr lang="en-GB" sz="2200" kern="1200" dirty="0">
            <a:solidFill>
              <a:schemeClr val="tx1"/>
            </a:solidFill>
          </a:endParaRPr>
        </a:p>
      </dsp:txBody>
      <dsp:txXfrm>
        <a:off x="3395" y="2054"/>
        <a:ext cx="3310628" cy="1086995"/>
      </dsp:txXfrm>
    </dsp:sp>
    <dsp:sp modelId="{C5FFA91D-4A95-497C-8D26-E4F977436233}">
      <dsp:nvSpPr>
        <dsp:cNvPr id="0" name=""/>
        <dsp:cNvSpPr/>
      </dsp:nvSpPr>
      <dsp:spPr>
        <a:xfrm>
          <a:off x="0" y="1090306"/>
          <a:ext cx="3310628" cy="117348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kern="1200">
              <a:solidFill>
                <a:schemeClr val="tx1"/>
              </a:solidFill>
            </a:rPr>
            <a:t> new element</a:t>
          </a:r>
          <a:endParaRPr lang="en-GB" sz="2200" kern="1200">
            <a:solidFill>
              <a:schemeClr val="tx1"/>
            </a:solidFill>
          </a:endParaRPr>
        </a:p>
      </dsp:txBody>
      <dsp:txXfrm>
        <a:off x="0" y="1090306"/>
        <a:ext cx="3310628" cy="1173487"/>
      </dsp:txXfrm>
    </dsp:sp>
    <dsp:sp modelId="{8E725412-AF7D-478B-BEA5-16F3AF0D13F0}">
      <dsp:nvSpPr>
        <dsp:cNvPr id="0" name=""/>
        <dsp:cNvSpPr/>
      </dsp:nvSpPr>
      <dsp:spPr>
        <a:xfrm>
          <a:off x="3777512" y="2054"/>
          <a:ext cx="3310628" cy="1086995"/>
        </a:xfrm>
        <a:prstGeom prst="rect">
          <a:avLst/>
        </a:prstGeom>
        <a:solidFill>
          <a:schemeClr val="accent4">
            <a:shade val="80000"/>
            <a:hueOff val="29371"/>
            <a:satOff val="8715"/>
            <a:lumOff val="7990"/>
            <a:alphaOff val="0"/>
          </a:schemeClr>
        </a:solidFill>
        <a:ln w="12700" cap="flat" cmpd="sng" algn="ctr">
          <a:solidFill>
            <a:schemeClr val="accent4">
              <a:shade val="80000"/>
              <a:hueOff val="29371"/>
              <a:satOff val="8715"/>
              <a:lumOff val="79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0" kern="1200">
              <a:solidFill>
                <a:schemeClr val="tx1"/>
              </a:solidFill>
            </a:rPr>
            <a:t>Pharmacy First (referrals for minor illness)  </a:t>
          </a:r>
          <a:endParaRPr lang="en-GB" sz="2200" kern="1200">
            <a:solidFill>
              <a:schemeClr val="tx1"/>
            </a:solidFill>
          </a:endParaRPr>
        </a:p>
      </dsp:txBody>
      <dsp:txXfrm>
        <a:off x="3777512" y="2054"/>
        <a:ext cx="3310628" cy="1086995"/>
      </dsp:txXfrm>
    </dsp:sp>
    <dsp:sp modelId="{5D5D0DF3-6067-4771-BA81-611558CEFAB1}">
      <dsp:nvSpPr>
        <dsp:cNvPr id="0" name=""/>
        <dsp:cNvSpPr/>
      </dsp:nvSpPr>
      <dsp:spPr>
        <a:xfrm>
          <a:off x="3777512" y="1089050"/>
          <a:ext cx="3310628" cy="117348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kern="1200">
              <a:solidFill>
                <a:schemeClr val="tx1"/>
              </a:solidFill>
            </a:rPr>
            <a:t>previously commissioned as CPCS</a:t>
          </a:r>
          <a:endParaRPr lang="en-GB" sz="2200" kern="1200">
            <a:solidFill>
              <a:schemeClr val="tx1"/>
            </a:solidFill>
          </a:endParaRPr>
        </a:p>
      </dsp:txBody>
      <dsp:txXfrm>
        <a:off x="3777512" y="1089050"/>
        <a:ext cx="3310628" cy="1173487"/>
      </dsp:txXfrm>
    </dsp:sp>
    <dsp:sp modelId="{B49E2E37-3F35-4804-9DF5-ADABF46F6AE6}">
      <dsp:nvSpPr>
        <dsp:cNvPr id="0" name=""/>
        <dsp:cNvSpPr/>
      </dsp:nvSpPr>
      <dsp:spPr>
        <a:xfrm>
          <a:off x="7551628" y="2054"/>
          <a:ext cx="3310628" cy="1086995"/>
        </a:xfrm>
        <a:prstGeom prst="rect">
          <a:avLst/>
        </a:prstGeom>
        <a:solidFill>
          <a:schemeClr val="accent4">
            <a:shade val="80000"/>
            <a:hueOff val="58741"/>
            <a:satOff val="17430"/>
            <a:lumOff val="15979"/>
            <a:alphaOff val="0"/>
          </a:schemeClr>
        </a:solidFill>
        <a:ln w="12700" cap="flat" cmpd="sng" algn="ctr">
          <a:solidFill>
            <a:schemeClr val="accent4">
              <a:shade val="80000"/>
              <a:hueOff val="58741"/>
              <a:satOff val="17430"/>
              <a:lumOff val="159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0" kern="1200" dirty="0">
              <a:solidFill>
                <a:srgbClr val="FF0000"/>
              </a:solidFill>
            </a:rPr>
            <a:t>Pharmacy First (urgent repeat medicines supply) </a:t>
          </a:r>
        </a:p>
        <a:p>
          <a:pPr marL="0" lvl="0" indent="0" algn="ctr" defTabSz="800100">
            <a:lnSpc>
              <a:spcPct val="90000"/>
            </a:lnSpc>
            <a:spcBef>
              <a:spcPct val="0"/>
            </a:spcBef>
            <a:spcAft>
              <a:spcPct val="35000"/>
            </a:spcAft>
            <a:buNone/>
          </a:pPr>
          <a:r>
            <a:rPr lang="en-GB" sz="1400" b="0" kern="1200" dirty="0">
              <a:solidFill>
                <a:srgbClr val="FF0000"/>
              </a:solidFill>
            </a:rPr>
            <a:t>NB Not from general practices but from NHS 111 and UEC settings</a:t>
          </a:r>
          <a:endParaRPr lang="en-GB" sz="1400" kern="1200" dirty="0">
            <a:solidFill>
              <a:srgbClr val="FF0000"/>
            </a:solidFill>
          </a:endParaRPr>
        </a:p>
      </dsp:txBody>
      <dsp:txXfrm>
        <a:off x="7551628" y="2054"/>
        <a:ext cx="3310628" cy="1086995"/>
      </dsp:txXfrm>
    </dsp:sp>
    <dsp:sp modelId="{6D3C53BB-9872-4758-9939-DBA8B6D752FE}">
      <dsp:nvSpPr>
        <dsp:cNvPr id="0" name=""/>
        <dsp:cNvSpPr/>
      </dsp:nvSpPr>
      <dsp:spPr>
        <a:xfrm>
          <a:off x="7551628" y="1089050"/>
          <a:ext cx="3310628" cy="117348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0" kern="1200">
              <a:solidFill>
                <a:srgbClr val="FF0000"/>
              </a:solidFill>
            </a:rPr>
            <a:t>previously commissioned as CPCS</a:t>
          </a:r>
          <a:endParaRPr lang="en-GB" sz="2000" kern="1200">
            <a:solidFill>
              <a:srgbClr val="FF0000"/>
            </a:solidFill>
          </a:endParaRPr>
        </a:p>
      </dsp:txBody>
      <dsp:txXfrm>
        <a:off x="7551628" y="1089050"/>
        <a:ext cx="3310628" cy="11734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CEB69-B5A0-42B0-886D-5D2620C2185F}" type="datetimeFigureOut">
              <a:rPr lang="en-GB" smtClean="0"/>
              <a:t>08/03/2024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C105D-62D9-4230-B56D-D6FCC197128A}" type="slidenum">
              <a:rPr lang="en-GB" smtClean="0"/>
              <a:t>‹#›</a:t>
            </a:fld>
            <a:endParaRPr lang="en-GB"/>
          </a:p>
        </p:txBody>
      </p:sp>
    </p:spTree>
    <p:extLst>
      <p:ext uri="{BB962C8B-B14F-4D97-AF65-F5344CB8AC3E}">
        <p14:creationId xmlns:p14="http://schemas.microsoft.com/office/powerpoint/2010/main" val="230758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50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4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85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23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08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78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15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6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90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58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4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48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64711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317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92737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177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9679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9039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9467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78219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57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4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60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674181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1291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184649" y="1580179"/>
            <a:ext cx="3807972" cy="658367"/>
          </a:xfrm>
          <a:prstGeom prst="rect">
            <a:avLst/>
          </a:prstGeom>
        </p:spPr>
        <p:txBody>
          <a:bodyPr lIns="0" tIns="0" rIns="0" bIns="0">
            <a:noAutofit/>
          </a:bodyPr>
          <a:lstStyle>
            <a:lvl1pPr marL="0" indent="0">
              <a:buNone/>
              <a:defRPr sz="3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Clinical Pathways Element </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097280" y="2564517"/>
            <a:ext cx="3986783"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a:effectLst/>
                <a:latin typeface="+mj-lt"/>
                <a:ea typeface="Calibri" panose="020F0502020204030204" pitchFamily="34" charset="0"/>
                <a:cs typeface="Times New Roman" panose="02020603050405020304" pitchFamily="18" charset="0"/>
              </a:rPr>
              <a:t>The clinical pathways element will enable the management of common infections by community pharmacies through offering self-care, safety netting advice, and only if appropriate, supplying certain over the counter and prescription only medicines via Patient Group Directions. </a:t>
            </a:r>
          </a:p>
        </p:txBody>
      </p:sp>
    </p:spTree>
    <p:extLst>
      <p:ext uri="{BB962C8B-B14F-4D97-AF65-F5344CB8AC3E}">
        <p14:creationId xmlns:p14="http://schemas.microsoft.com/office/powerpoint/2010/main" val="357942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17358" y="1533352"/>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Surveillance</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467573" y="2081113"/>
            <a:ext cx="3461285" cy="3693319"/>
          </a:xfrm>
          <a:prstGeom prst="rect">
            <a:avLst/>
          </a:prstGeom>
          <a:noFill/>
        </p:spPr>
        <p:txBody>
          <a:bodyPr wrap="square" rtlCol="0">
            <a:spAutoFit/>
          </a:bodyPr>
          <a:lstStyle/>
          <a:p>
            <a:pPr marL="342900" indent="-342900">
              <a:buFont typeface="Arial" panose="020B0604020202020204" pitchFamily="34" charset="0"/>
              <a:buChar char="•"/>
            </a:pPr>
            <a:r>
              <a:rPr lang="en-GB">
                <a:latin typeface="+mj-lt"/>
              </a:rPr>
              <a:t>NHSE will </a:t>
            </a:r>
            <a:r>
              <a:rPr lang="en-GB" sz="1800">
                <a:effectLst/>
                <a:latin typeface="+mj-lt"/>
                <a:ea typeface="Calibri" panose="020F0502020204030204" pitchFamily="34" charset="0"/>
                <a:cs typeface="Times New Roman" panose="02020603050405020304" pitchFamily="18" charset="0"/>
              </a:rPr>
              <a:t>closely monitor the Pharmacy First service post-launch, particularly in relation to antimicrobial supply to guard against the risk of increasing antimicrobial resistance</a:t>
            </a:r>
            <a:r>
              <a:rPr lang="en-GB">
                <a:latin typeface="+mj-lt"/>
              </a:rPr>
              <a:t> </a:t>
            </a:r>
          </a:p>
          <a:p>
            <a:pPr marL="342900" indent="-342900">
              <a:buFont typeface="Arial" panose="020B0604020202020204" pitchFamily="34" charset="0"/>
              <a:buChar char="•"/>
            </a:pPr>
            <a:r>
              <a:rPr lang="en-GB" sz="1800">
                <a:effectLst/>
                <a:latin typeface="+mj-lt"/>
                <a:ea typeface="Calibri" panose="020F0502020204030204" pitchFamily="34" charset="0"/>
                <a:cs typeface="Times New Roman" panose="02020603050405020304" pitchFamily="18" charset="0"/>
              </a:rPr>
              <a:t>National Institute for Health and Care Research will commission an evaluation of Pharmacy First services considering implications for antimicrobial resistance. </a:t>
            </a:r>
          </a:p>
        </p:txBody>
      </p:sp>
    </p:spTree>
    <p:extLst>
      <p:ext uri="{BB962C8B-B14F-4D97-AF65-F5344CB8AC3E}">
        <p14:creationId xmlns:p14="http://schemas.microsoft.com/office/powerpoint/2010/main" val="99244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97478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400944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2434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67854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164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8223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1788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543703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@PrimaryCareNHS</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93065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20141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328218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94245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299729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7334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316153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190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80050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sz="800">
                <a:solidFill>
                  <a:schemeClr val="tx1"/>
                </a:solidFill>
              </a:defRPr>
            </a:lvl1pPr>
          </a:lstStyle>
          <a:p>
            <a:fld id="{67DE7D0A-5CC0-CD4F-AD63-02ED5F8284D6}" type="slidenum">
              <a:rPr lang="en-US" smtClean="0"/>
              <a:pPr/>
              <a:t>‹#›</a:t>
            </a:fld>
            <a:endParaRPr lang="en-US"/>
          </a:p>
        </p:txBody>
      </p:sp>
      <p:sp>
        <p:nvSpPr>
          <p:cNvPr id="4" name="Content Placeholder 2"/>
          <p:cNvSpPr>
            <a:spLocks noGrp="1"/>
          </p:cNvSpPr>
          <p:nvPr>
            <p:ph idx="1"/>
          </p:nvPr>
        </p:nvSpPr>
        <p:spPr>
          <a:xfrm>
            <a:off x="609605" y="1680296"/>
            <a:ext cx="10455611"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43172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616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17358" y="1533352"/>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Surveillance</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467573" y="2081113"/>
            <a:ext cx="3461285" cy="3693319"/>
          </a:xfrm>
          <a:prstGeom prst="rect">
            <a:avLst/>
          </a:prstGeom>
          <a:noFill/>
        </p:spPr>
        <p:txBody>
          <a:bodyPr wrap="square" rtlCol="0">
            <a:spAutoFit/>
          </a:bodyPr>
          <a:lstStyle/>
          <a:p>
            <a:pPr marL="342900" indent="-342900">
              <a:buFont typeface="Arial" panose="020B0604020202020204" pitchFamily="34" charset="0"/>
              <a:buChar char="•"/>
            </a:pPr>
            <a:r>
              <a:rPr lang="en-GB">
                <a:latin typeface="+mj-lt"/>
              </a:rPr>
              <a:t>NHSE will </a:t>
            </a:r>
            <a:r>
              <a:rPr lang="en-GB" sz="1800">
                <a:effectLst/>
                <a:latin typeface="+mj-lt"/>
                <a:ea typeface="Calibri" panose="020F0502020204030204" pitchFamily="34" charset="0"/>
                <a:cs typeface="Times New Roman" panose="02020603050405020304" pitchFamily="18" charset="0"/>
              </a:rPr>
              <a:t>closely monitor the Pharmacy First service post-launch, particularly in relation to antimicrobial supply to guard against the risk of increasing antimicrobial resistance</a:t>
            </a:r>
            <a:r>
              <a:rPr lang="en-GB">
                <a:latin typeface="+mj-lt"/>
              </a:rPr>
              <a:t> </a:t>
            </a:r>
          </a:p>
          <a:p>
            <a:pPr marL="342900" indent="-342900">
              <a:buFont typeface="Arial" panose="020B0604020202020204" pitchFamily="34" charset="0"/>
              <a:buChar char="•"/>
            </a:pPr>
            <a:r>
              <a:rPr lang="en-GB" sz="1800">
                <a:effectLst/>
                <a:latin typeface="+mj-lt"/>
                <a:ea typeface="Calibri" panose="020F0502020204030204" pitchFamily="34" charset="0"/>
                <a:cs typeface="Times New Roman" panose="02020603050405020304" pitchFamily="18" charset="0"/>
              </a:rPr>
              <a:t>National Institute for Health and Care Research will commission an evaluation of Pharmacy First services considering implications for antimicrobial resistance. </a:t>
            </a:r>
          </a:p>
        </p:txBody>
      </p:sp>
    </p:spTree>
    <p:extLst>
      <p:ext uri="{BB962C8B-B14F-4D97-AF65-F5344CB8AC3E}">
        <p14:creationId xmlns:p14="http://schemas.microsoft.com/office/powerpoint/2010/main" val="417761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62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37538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08/03/2024</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4076960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9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08/03/2024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4234708825"/>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servicefinder.nhs.uk/login"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31.xml"/><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nhs.uk/nhs-services/prescriptions-and-pharmacies/find-a-pharmacy-offering-contraceptive-pill-without-prescription/" TargetMode="External"/><Relationship Id="rId2" Type="http://schemas.openxmlformats.org/officeDocument/2006/relationships/image" Target="../media/image38.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nhs.uk/nhs-services/prescriptions-and-pharmacies/find-a-pharmacy-that-offers-free-blood-pressure-checks/"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gbr01.safelinks.protection.outlook.com/?url=https%3A%2F%2Fwww.england.nhs.uk%2Flong-read%2Flaunch-of-nhs-pharmacy-first-advanced-service%2F&amp;data=05%7C02%7Cjacqueline.buxton%40nhs.net%7C3cd5276898894f32225708dc1dad9f1c%7C37c354b285b047f5b22207b48d774ee3%7C0%7C0%7C638417878737573634%7CUnknown%7CTWFpbGZsb3d8eyJWIjoiMC4wLjAwMDAiLCJQIjoiV2luMzIiLCJBTiI6Ik1haWwiLCJXVCI6Mn0%3D%7C3000%7C%7C%7C&amp;sdata=4Iyc8ac700QhyZz2loWeF2nk9ONi4Kq8caeyW1Oa%2FRE%3D&amp;reserved=0" TargetMode="External"/><Relationship Id="rId1" Type="http://schemas.openxmlformats.org/officeDocument/2006/relationships/slideLayout" Target="../slideLayouts/slideLayout15.xml"/><Relationship Id="rId4" Type="http://schemas.openxmlformats.org/officeDocument/2006/relationships/hyperlink" Target="https://www.england.nhs.uk/wp-content/uploads/2023/05/PRN00283-delivery-plan-for-recovering-access-to-primary-care-may-2023.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england.nhs.uk/publication/community-pharmacy-advanced-service-specification-nhs-pharmacy-first-servic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hyperlink" Target="https://www.england.nhs.uk/publication/community-pharmacy-advanced-service-specification-nhs-pharmacy-first-servic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1188B4-78A5-A0D1-39D6-DCFD9065EB82}"/>
              </a:ext>
            </a:extLst>
          </p:cNvPr>
          <p:cNvSpPr>
            <a:spLocks noGrp="1"/>
          </p:cNvSpPr>
          <p:nvPr>
            <p:ph type="title"/>
          </p:nvPr>
        </p:nvSpPr>
        <p:spPr>
          <a:xfrm>
            <a:off x="1295600" y="2092960"/>
            <a:ext cx="9402880" cy="3444240"/>
          </a:xfrm>
        </p:spPr>
        <p:txBody>
          <a:bodyPr>
            <a:normAutofit/>
          </a:bodyPr>
          <a:lstStyle/>
          <a:p>
            <a:pPr algn="ctr"/>
            <a:r>
              <a:rPr lang="en-GB" sz="6600" dirty="0">
                <a:latin typeface="Arial"/>
                <a:cs typeface="Arial"/>
              </a:rPr>
              <a:t>Pharmacy First Pack for Receptionists and Care Navigators</a:t>
            </a:r>
            <a:endParaRPr lang="en-GB" sz="6600" dirty="0"/>
          </a:p>
        </p:txBody>
      </p:sp>
      <p:pic>
        <p:nvPicPr>
          <p:cNvPr id="5" name="Picture 4" descr="A picture containing text, font, graphics&#10;&#10;Description automatically generated">
            <a:extLst>
              <a:ext uri="{FF2B5EF4-FFF2-40B4-BE49-F238E27FC236}">
                <a16:creationId xmlns:a16="http://schemas.microsoft.com/office/drawing/2014/main" id="{2C9A142E-D8AB-26C4-0FAF-2CA7F52839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990" y="438390"/>
            <a:ext cx="6670914" cy="1268489"/>
          </a:xfrm>
          <a:prstGeom prst="rect">
            <a:avLst/>
          </a:prstGeom>
          <a:noFill/>
          <a:ln>
            <a:noFill/>
          </a:ln>
        </p:spPr>
      </p:pic>
      <p:pic>
        <p:nvPicPr>
          <p:cNvPr id="9" name="Picture 8" descr="Humber and North Yorkshire Integrated Care Board (ICB)">
            <a:extLst>
              <a:ext uri="{FF2B5EF4-FFF2-40B4-BE49-F238E27FC236}">
                <a16:creationId xmlns:a16="http://schemas.microsoft.com/office/drawing/2014/main" id="{5C6B34CD-CC48-38E2-EE28-187D585059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9521" y="438391"/>
            <a:ext cx="2447608" cy="1316330"/>
          </a:xfrm>
          <a:prstGeom prst="rect">
            <a:avLst/>
          </a:prstGeom>
          <a:noFill/>
          <a:ln>
            <a:noFill/>
          </a:ln>
        </p:spPr>
      </p:pic>
      <p:sp>
        <p:nvSpPr>
          <p:cNvPr id="10" name="TextBox 9">
            <a:extLst>
              <a:ext uri="{FF2B5EF4-FFF2-40B4-BE49-F238E27FC236}">
                <a16:creationId xmlns:a16="http://schemas.microsoft.com/office/drawing/2014/main" id="{2C98C5B3-3EB4-8E69-CFD6-9821D5C7F8FC}"/>
              </a:ext>
            </a:extLst>
          </p:cNvPr>
          <p:cNvSpPr txBox="1"/>
          <p:nvPr/>
        </p:nvSpPr>
        <p:spPr>
          <a:xfrm>
            <a:off x="8859521" y="5902960"/>
            <a:ext cx="2631439" cy="369332"/>
          </a:xfrm>
          <a:prstGeom prst="rect">
            <a:avLst/>
          </a:prstGeom>
          <a:noFill/>
        </p:spPr>
        <p:txBody>
          <a:bodyPr wrap="square" rtlCol="0">
            <a:spAutoFit/>
          </a:bodyPr>
          <a:lstStyle/>
          <a:p>
            <a:r>
              <a:rPr lang="en-GB" dirty="0"/>
              <a:t>H&amp;NY V1 – 29</a:t>
            </a:r>
            <a:r>
              <a:rPr lang="en-GB" baseline="30000" dirty="0"/>
              <a:t>th</a:t>
            </a:r>
            <a:r>
              <a:rPr lang="en-GB" dirty="0"/>
              <a:t> Feb 24</a:t>
            </a:r>
          </a:p>
        </p:txBody>
      </p:sp>
    </p:spTree>
    <p:extLst>
      <p:ext uri="{BB962C8B-B14F-4D97-AF65-F5344CB8AC3E}">
        <p14:creationId xmlns:p14="http://schemas.microsoft.com/office/powerpoint/2010/main" val="196266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432000" y="943203"/>
            <a:ext cx="11088000" cy="5158415"/>
          </a:xfrm>
        </p:spPr>
        <p:txBody>
          <a:bodyPr>
            <a:normAutofit fontScale="85000" lnSpcReduction="20000"/>
          </a:bodyPr>
          <a:lstStyle/>
          <a:p>
            <a:r>
              <a:rPr lang="en-GB" sz="1800" dirty="0">
                <a:solidFill>
                  <a:srgbClr val="000000"/>
                </a:solidFill>
                <a:latin typeface="Arial" panose="020B0604020202020204" pitchFamily="34" charset="0"/>
                <a:cs typeface="Times New Roman" panose="02020603050405020304" pitchFamily="18" charset="0"/>
              </a:rPr>
              <a:t>Where a patient is suitable for a minor illness referral or one of the seven common conditions:</a:t>
            </a:r>
          </a:p>
          <a:p>
            <a:pPr marL="457200" indent="-457200">
              <a:buFont typeface="Arial" panose="020B0604020202020204" pitchFamily="34" charset="0"/>
              <a:buChar char="•"/>
            </a:pPr>
            <a:r>
              <a:rPr lang="en-GB" sz="1800" dirty="0">
                <a:solidFill>
                  <a:srgbClr val="000000"/>
                </a:solidFill>
                <a:latin typeface="Arial" panose="020B0604020202020204" pitchFamily="34" charset="0"/>
                <a:cs typeface="Times New Roman" panose="02020603050405020304" pitchFamily="18" charset="0"/>
              </a:rPr>
              <a:t>Ask them which pharmacy they would like the referral to be sent to</a:t>
            </a:r>
          </a:p>
          <a:p>
            <a:pPr marL="457200" indent="-45720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Send a referral to the pharmacy using EMIS local services, </a:t>
            </a:r>
            <a:r>
              <a:rPr lang="en-GB"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PharmRefer</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NHS mail. The referral contains information about why the patient is being referred, for the pharmacist to review ahead of or during the patient’s consultation. </a:t>
            </a:r>
          </a:p>
          <a:p>
            <a:pPr marL="457200" indent="-45720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the referral is made, the patient initiates contact with the pharmacy.  Please say something to the patient such as: </a:t>
            </a:r>
            <a:r>
              <a:rPr lang="en-GB"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 contact the pharmacy to discuss your treatment and advise that you have been referred by your practice. The telephone number and address are as follows’. </a:t>
            </a:r>
            <a:r>
              <a:rPr lang="en-GB"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To manage expectations, e</a:t>
            </a:r>
            <a:r>
              <a:rPr lang="en-GB" sz="1800" dirty="0">
                <a:solidFill>
                  <a:srgbClr val="FF0000"/>
                </a:solidFill>
                <a:latin typeface="Arial" panose="020B0604020202020204" pitchFamily="34" charset="0"/>
                <a:cs typeface="Times New Roman" panose="02020603050405020304" pitchFamily="18" charset="0"/>
              </a:rPr>
              <a:t>xplain to the patient that they might not be seen </a:t>
            </a:r>
            <a:r>
              <a:rPr lang="en-GB" sz="1800" dirty="0">
                <a:solidFill>
                  <a:srgbClr val="FF0000"/>
                </a:solidFill>
                <a:latin typeface="Arial" panose="020B0604020202020204" pitchFamily="34" charset="0"/>
                <a:cs typeface="Arial" panose="020B0604020202020204" pitchFamily="34" charset="0"/>
              </a:rPr>
              <a:t>immediately by the pharmacist at the pharmacy and may be asked to come back or make an appointment, this may or may not be the same day.  </a:t>
            </a:r>
            <a:r>
              <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Depending on the time of day the referral is made, the patient may not be seen on the same day.</a:t>
            </a:r>
            <a:endParaRPr lang="en-GB" sz="1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000000"/>
                </a:solidFill>
                <a:latin typeface="Arial" panose="020B0604020202020204" pitchFamily="34" charset="0"/>
                <a:cs typeface="Times New Roman" panose="02020603050405020304" pitchFamily="18" charset="0"/>
              </a:rPr>
              <a:t>Other phrases you may find useful when explaining the service to your patients:</a:t>
            </a:r>
          </a:p>
          <a:p>
            <a:pPr marL="285750" indent="-285750">
              <a:buFont typeface="Arial" panose="020B0604020202020204" pitchFamily="34" charset="0"/>
              <a:buChar char="•"/>
            </a:pPr>
            <a:r>
              <a:rPr lang="en-GB"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‘Having listened to your symptoms, I am arranging a same day consultation for you with an NHS community pharmacist working with our practice.’</a:t>
            </a:r>
            <a:endParaRPr lang="en-GB" sz="1800" b="1" i="1" dirty="0">
              <a:solidFill>
                <a:srgbClr val="000000"/>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800" b="1" i="1" dirty="0">
                <a:solidFill>
                  <a:srgbClr val="000000"/>
                </a:solidFill>
                <a:latin typeface="Arial" panose="020B0604020202020204" pitchFamily="34" charset="0"/>
                <a:cs typeface="Times New Roman" panose="02020603050405020304" pitchFamily="18" charset="0"/>
              </a:rPr>
              <a:t>‘Pharmacists can now do more assessments and issue prescription only medications for particular conditions if needed’</a:t>
            </a:r>
          </a:p>
          <a:p>
            <a:pPr marL="285750" indent="-285750">
              <a:buFont typeface="Arial" panose="020B0604020202020204" pitchFamily="34" charset="0"/>
              <a:buChar char="•"/>
            </a:pPr>
            <a:r>
              <a:rPr lang="en-GB"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can telephone or visit the pharmacy to have a discussion with the pharmacist in their confidential consultation room. The pharmacist will ask questions about your health and your symptoms, including any allergies or any medications you’re currently taking.  In some cases, based on your symptoms, they may need to do a quick examination such as if you have earache they may look in your ear with an otoscope.’</a:t>
            </a:r>
          </a:p>
          <a:p>
            <a:pPr marL="285750" indent="-285750">
              <a:buFont typeface="Arial" panose="020B0604020202020204" pitchFamily="34" charset="0"/>
              <a:buChar char="•"/>
            </a:pPr>
            <a:endParaRPr lang="en-GB" sz="18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are Community Pharmacy PCN Leads in some areas who can support practices in building up relationships with community pharmacies as well as helping with any queries you have.  Please get in touch with your local pharmaceutical committee who will be able to put you in touch with them.</a:t>
            </a:r>
          </a:p>
          <a:p>
            <a:endParaRPr lang="en-GB" sz="1800" dirty="0">
              <a:solidFill>
                <a:srgbClr val="000000"/>
              </a:solidFill>
              <a:latin typeface="Arial" panose="020B0604020202020204" pitchFamily="34" charset="0"/>
              <a:cs typeface="Times New Roman" panose="02020603050405020304" pitchFamily="18" charset="0"/>
            </a:endParaRPr>
          </a:p>
          <a:p>
            <a:endParaRPr lang="en-GB" sz="2800" dirty="0">
              <a:solidFill>
                <a:schemeClr val="tx1"/>
              </a:solidFill>
              <a:highlight>
                <a:srgbClr val="FFFF00"/>
              </a:highlight>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108806"/>
            <a:ext cx="11404154" cy="1088397"/>
          </a:xfrm>
        </p:spPr>
        <p:txBody>
          <a:bodyPr/>
          <a:lstStyle/>
          <a:p>
            <a:pPr algn="ctr"/>
            <a:r>
              <a:rPr lang="en-GB" dirty="0">
                <a:latin typeface="Arial" panose="020B0604020202020204" pitchFamily="34" charset="0"/>
                <a:cs typeface="Arial" panose="020B0604020202020204" pitchFamily="34" charset="0"/>
              </a:rPr>
              <a:t>How do I refer patients to Pharmacy First?</a:t>
            </a:r>
          </a:p>
        </p:txBody>
      </p:sp>
    </p:spTree>
    <p:extLst>
      <p:ext uri="{BB962C8B-B14F-4D97-AF65-F5344CB8AC3E}">
        <p14:creationId xmlns:p14="http://schemas.microsoft.com/office/powerpoint/2010/main" val="280037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52000" y="1310640"/>
            <a:ext cx="11088000" cy="4650125"/>
          </a:xfrm>
        </p:spPr>
        <p:txBody>
          <a:bodyPr>
            <a:normAutofit/>
          </a:bodyPr>
          <a:lstStyle/>
          <a:p>
            <a:pPr marL="285750" indent="-285750">
              <a:buFont typeface="Arial" panose="020B0604020202020204" pitchFamily="34" charset="0"/>
              <a:buChar char="•"/>
            </a:pPr>
            <a:r>
              <a:rPr lang="en-GB" sz="1800" dirty="0">
                <a:solidFill>
                  <a:srgbClr val="000000"/>
                </a:solidFill>
                <a:latin typeface="Arial" panose="020B0604020202020204" pitchFamily="34" charset="0"/>
                <a:cs typeface="Times New Roman" panose="02020603050405020304" pitchFamily="18" charset="0"/>
              </a:rPr>
              <a:t>More than 95% community pharmacies provide Pharmacy First.</a:t>
            </a:r>
          </a:p>
          <a:p>
            <a:pPr marL="285750" indent="-285750">
              <a:buFont typeface="Arial" panose="020B0604020202020204" pitchFamily="34" charset="0"/>
              <a:buChar char="•"/>
            </a:pPr>
            <a:r>
              <a:rPr lang="en-GB" sz="1800" dirty="0">
                <a:solidFill>
                  <a:srgbClr val="FF0000"/>
                </a:solidFill>
                <a:latin typeface="Arial" panose="020B0604020202020204" pitchFamily="34" charset="0"/>
                <a:cs typeface="Times New Roman" panose="02020603050405020304" pitchFamily="18" charset="0"/>
              </a:rPr>
              <a:t>You can use Service Finder which shows which pharmacies are providing pharmacy first.  You will need to create an account to use </a:t>
            </a:r>
            <a:r>
              <a:rPr lang="en-GB" sz="1800" dirty="0">
                <a:solidFill>
                  <a:srgbClr val="FF0000"/>
                </a:solidFill>
                <a:latin typeface="Arial" panose="020B0604020202020204" pitchFamily="34" charset="0"/>
                <a:cs typeface="Arial" panose="020B0604020202020204" pitchFamily="34" charset="0"/>
              </a:rPr>
              <a:t>this </a:t>
            </a:r>
            <a:r>
              <a:rPr lang="en-GB" sz="1800"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Sign in to your account - NHS Service Finder</a:t>
            </a:r>
            <a:endPar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Times New Roman" panose="02020603050405020304" pitchFamily="18" charset="0"/>
              </a:rPr>
              <a:t>If you have been sending GP referrals to CPCS then you will already know the details of your local pharmacies and if not, your Community Pharmacy Clinical Lead (CPCL), Local Pharmaceutical Committee (LPC) or Local ICB Team can help with this information </a:t>
            </a:r>
          </a:p>
          <a:p>
            <a:pPr marL="285750" indent="-285750">
              <a:buFont typeface="Arial" panose="020B0604020202020204" pitchFamily="34" charset="0"/>
              <a:buChar char="•"/>
            </a:pPr>
            <a:endParaRPr lang="en-GB" sz="1800" dirty="0">
              <a:solidFill>
                <a:schemeClr val="tx1"/>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GB" sz="1800" dirty="0">
              <a:solidFill>
                <a:schemeClr val="tx1"/>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GB" sz="1800" dirty="0">
              <a:solidFill>
                <a:schemeClr val="tx1"/>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GB" sz="1800" dirty="0">
              <a:solidFill>
                <a:schemeClr val="tx1"/>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GB" sz="1800" dirty="0">
              <a:solidFill>
                <a:schemeClr val="tx1"/>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rgbClr val="000000"/>
                </a:solidFill>
                <a:latin typeface="Arial" panose="020B0604020202020204" pitchFamily="34" charset="0"/>
                <a:cs typeface="Times New Roman" panose="02020603050405020304" pitchFamily="18" charset="0"/>
              </a:rPr>
              <a:t>If you are using the integrated EMIS option or </a:t>
            </a:r>
            <a:r>
              <a:rPr lang="en-GB" sz="1800" dirty="0" err="1">
                <a:solidFill>
                  <a:srgbClr val="000000"/>
                </a:solidFill>
                <a:latin typeface="Arial" panose="020B0604020202020204" pitchFamily="34" charset="0"/>
                <a:cs typeface="Times New Roman" panose="02020603050405020304" pitchFamily="18" charset="0"/>
              </a:rPr>
              <a:t>PharmRefer</a:t>
            </a:r>
            <a:r>
              <a:rPr lang="en-GB" sz="1800" dirty="0">
                <a:solidFill>
                  <a:srgbClr val="000000"/>
                </a:solidFill>
                <a:latin typeface="Arial" panose="020B0604020202020204" pitchFamily="34" charset="0"/>
                <a:cs typeface="Times New Roman" panose="02020603050405020304" pitchFamily="18" charset="0"/>
              </a:rPr>
              <a:t> to send your referrals, then participating pharmacies are shown. This may be helpful if a patient wants to use a pharmacy further afield.</a:t>
            </a: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108806"/>
            <a:ext cx="11404154" cy="1088397"/>
          </a:xfrm>
        </p:spPr>
        <p:txBody>
          <a:bodyPr/>
          <a:lstStyle/>
          <a:p>
            <a:pPr algn="ctr"/>
            <a:r>
              <a:rPr lang="en-GB" dirty="0">
                <a:latin typeface="Arial" panose="020B0604020202020204" pitchFamily="34" charset="0"/>
                <a:cs typeface="Arial" panose="020B0604020202020204" pitchFamily="34" charset="0"/>
              </a:rPr>
              <a:t>How do I know which pharmacies I can refer to?</a:t>
            </a:r>
          </a:p>
        </p:txBody>
      </p:sp>
      <p:pic>
        <p:nvPicPr>
          <p:cNvPr id="6" name="Picture 5">
            <a:extLst>
              <a:ext uri="{FF2B5EF4-FFF2-40B4-BE49-F238E27FC236}">
                <a16:creationId xmlns:a16="http://schemas.microsoft.com/office/drawing/2014/main" id="{6BAEC9A2-7AEC-A37D-C9D7-59F94EF1887F}"/>
              </a:ext>
            </a:extLst>
          </p:cNvPr>
          <p:cNvPicPr>
            <a:picLocks noChangeAspect="1"/>
          </p:cNvPicPr>
          <p:nvPr/>
        </p:nvPicPr>
        <p:blipFill>
          <a:blip r:embed="rId4"/>
          <a:stretch>
            <a:fillRect/>
          </a:stretch>
        </p:blipFill>
        <p:spPr>
          <a:xfrm>
            <a:off x="838200" y="3081020"/>
            <a:ext cx="10515600" cy="1752600"/>
          </a:xfrm>
          <a:prstGeom prst="rect">
            <a:avLst/>
          </a:prstGeom>
        </p:spPr>
      </p:pic>
    </p:spTree>
    <p:extLst>
      <p:ext uri="{BB962C8B-B14F-4D97-AF65-F5344CB8AC3E}">
        <p14:creationId xmlns:p14="http://schemas.microsoft.com/office/powerpoint/2010/main" val="62250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F6307C3-AD0D-123A-F12B-D8EED8FEFF1D}"/>
              </a:ext>
            </a:extLst>
          </p:cNvPr>
          <p:cNvCxnSpPr>
            <a:cxnSpLocks/>
          </p:cNvCxnSpPr>
          <p:nvPr/>
        </p:nvCxnSpPr>
        <p:spPr>
          <a:xfrm>
            <a:off x="0" y="1257300"/>
            <a:ext cx="12192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045F466-1229-434E-B890-B737933B4FEB}"/>
              </a:ext>
            </a:extLst>
          </p:cNvPr>
          <p:cNvSpPr txBox="1"/>
          <p:nvPr/>
        </p:nvSpPr>
        <p:spPr>
          <a:xfrm>
            <a:off x="285135" y="310756"/>
            <a:ext cx="9606117" cy="584775"/>
          </a:xfrm>
          <a:prstGeom prst="rect">
            <a:avLst/>
          </a:prstGeom>
          <a:noFill/>
        </p:spPr>
        <p:txBody>
          <a:bodyPr wrap="square" lIns="91440" tIns="45720" rIns="91440" bIns="45720" rtlCol="0" anchor="t">
            <a:spAutoFit/>
          </a:bodyPr>
          <a:lstStyle/>
          <a:p>
            <a:pPr algn="ctr"/>
            <a:r>
              <a:rPr lang="en-GB" sz="3200" b="1" dirty="0">
                <a:latin typeface="Arial" panose="020B0604020202020204" pitchFamily="34" charset="0"/>
                <a:cs typeface="Arial" panose="020B0604020202020204" pitchFamily="34" charset="0"/>
              </a:rPr>
              <a:t>What happens next/what is the patient journey? </a:t>
            </a:r>
            <a:endParaRPr lang="en-GB" sz="3200" b="1" dirty="0">
              <a:ea typeface="+mn-lt"/>
              <a:cs typeface="+mn-lt"/>
            </a:endParaRPr>
          </a:p>
        </p:txBody>
      </p:sp>
      <p:sp>
        <p:nvSpPr>
          <p:cNvPr id="4" name="TextBox 3">
            <a:extLst>
              <a:ext uri="{FF2B5EF4-FFF2-40B4-BE49-F238E27FC236}">
                <a16:creationId xmlns:a16="http://schemas.microsoft.com/office/drawing/2014/main" id="{2E020F7B-482C-ADC4-47FC-23D1EF409E81}"/>
              </a:ext>
            </a:extLst>
          </p:cNvPr>
          <p:cNvSpPr txBox="1"/>
          <p:nvPr/>
        </p:nvSpPr>
        <p:spPr>
          <a:xfrm>
            <a:off x="1681679" y="1339800"/>
            <a:ext cx="2675543" cy="827359"/>
          </a:xfrm>
          <a:prstGeom prst="rect">
            <a:avLst/>
          </a:prstGeom>
          <a:solidFill>
            <a:srgbClr val="89C7D4"/>
          </a:solidFill>
        </p:spPr>
        <p:txBody>
          <a:bodyPr wrap="square" rtlCol="0">
            <a:noAutofit/>
          </a:bodyPr>
          <a:lstStyle/>
          <a:p>
            <a:r>
              <a:rPr lang="en-GB" b="1" dirty="0"/>
              <a:t>	</a:t>
            </a:r>
            <a:r>
              <a:rPr lang="en-GB" sz="1600" b="1" dirty="0"/>
              <a:t>Patient contacts   	the Pharmacy</a:t>
            </a:r>
            <a:endParaRPr lang="en-GB" b="1" dirty="0"/>
          </a:p>
        </p:txBody>
      </p:sp>
      <p:sp>
        <p:nvSpPr>
          <p:cNvPr id="5" name="object 7">
            <a:extLst>
              <a:ext uri="{FF2B5EF4-FFF2-40B4-BE49-F238E27FC236}">
                <a16:creationId xmlns:a16="http://schemas.microsoft.com/office/drawing/2014/main" id="{556A50DD-96C6-FD0F-53D2-6E29A8E76D88}"/>
              </a:ext>
            </a:extLst>
          </p:cNvPr>
          <p:cNvSpPr txBox="1"/>
          <p:nvPr/>
        </p:nvSpPr>
        <p:spPr>
          <a:xfrm>
            <a:off x="1695237" y="2167160"/>
            <a:ext cx="2661985" cy="1542089"/>
          </a:xfrm>
          <a:prstGeom prst="rect">
            <a:avLst/>
          </a:prstGeom>
          <a:solidFill>
            <a:srgbClr val="DEF1F7">
              <a:alpha val="90194"/>
            </a:srgbClr>
          </a:solidFill>
        </p:spPr>
        <p:txBody>
          <a:bodyPr vert="horz" wrap="square" lIns="0" tIns="64135" rIns="0" bIns="0" rtlCol="0">
            <a:spAutoFit/>
          </a:bodyPr>
          <a:lstStyle/>
          <a:p>
            <a:pPr marL="123825">
              <a:lnSpc>
                <a:spcPct val="100000"/>
              </a:lnSpc>
              <a:spcBef>
                <a:spcPts val="505"/>
              </a:spcBef>
              <a:tabLst>
                <a:tab pos="352425" algn="l"/>
              </a:tabLst>
            </a:pPr>
            <a:r>
              <a:rPr lang="en-GB" sz="1600" dirty="0">
                <a:solidFill>
                  <a:schemeClr val="tx1"/>
                </a:solidFill>
                <a:latin typeface="Arial" panose="020B0604020202020204" pitchFamily="34" charset="0"/>
                <a:cs typeface="Arial" panose="020B0604020202020204" pitchFamily="34" charset="0"/>
              </a:rPr>
              <a:t>Patient will have a 1-2-1 private consultation with the community pharmacist in the pharmacy consultation room or via a secure remote platform</a:t>
            </a:r>
            <a:endParaRPr sz="1600" dirty="0">
              <a:latin typeface="Arial"/>
              <a:cs typeface="Arial"/>
            </a:endParaRPr>
          </a:p>
        </p:txBody>
      </p:sp>
      <p:grpSp>
        <p:nvGrpSpPr>
          <p:cNvPr id="9" name="object 8">
            <a:extLst>
              <a:ext uri="{FF2B5EF4-FFF2-40B4-BE49-F238E27FC236}">
                <a16:creationId xmlns:a16="http://schemas.microsoft.com/office/drawing/2014/main" id="{2B5C546F-26A5-8FB2-69A6-68BCDECE0E5B}"/>
              </a:ext>
            </a:extLst>
          </p:cNvPr>
          <p:cNvGrpSpPr/>
          <p:nvPr/>
        </p:nvGrpSpPr>
        <p:grpSpPr>
          <a:xfrm>
            <a:off x="1796061" y="1412753"/>
            <a:ext cx="482177" cy="483884"/>
            <a:chOff x="4280915" y="2668523"/>
            <a:chExt cx="928369" cy="928369"/>
          </a:xfrm>
        </p:grpSpPr>
        <p:sp>
          <p:nvSpPr>
            <p:cNvPr id="10" name="object 9">
              <a:extLst>
                <a:ext uri="{FF2B5EF4-FFF2-40B4-BE49-F238E27FC236}">
                  <a16:creationId xmlns:a16="http://schemas.microsoft.com/office/drawing/2014/main" id="{858C5E37-CF8E-C0E1-BDFE-16555908D015}"/>
                </a:ext>
              </a:extLst>
            </p:cNvPr>
            <p:cNvSpPr/>
            <p:nvPr/>
          </p:nvSpPr>
          <p:spPr>
            <a:xfrm>
              <a:off x="4280915" y="266852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11" name="object 10">
              <a:extLst>
                <a:ext uri="{FF2B5EF4-FFF2-40B4-BE49-F238E27FC236}">
                  <a16:creationId xmlns:a16="http://schemas.microsoft.com/office/drawing/2014/main" id="{5ACCC050-728A-F453-FC8C-C8F01C5BF152}"/>
                </a:ext>
              </a:extLst>
            </p:cNvPr>
            <p:cNvPicPr/>
            <p:nvPr/>
          </p:nvPicPr>
          <p:blipFill>
            <a:blip r:embed="rId2" cstate="print"/>
            <a:stretch>
              <a:fillRect/>
            </a:stretch>
          </p:blipFill>
          <p:spPr>
            <a:xfrm>
              <a:off x="4578482" y="2911814"/>
              <a:ext cx="125707" cy="125712"/>
            </a:xfrm>
            <a:prstGeom prst="rect">
              <a:avLst/>
            </a:prstGeom>
          </p:spPr>
        </p:pic>
        <p:sp>
          <p:nvSpPr>
            <p:cNvPr id="12" name="object 11">
              <a:extLst>
                <a:ext uri="{FF2B5EF4-FFF2-40B4-BE49-F238E27FC236}">
                  <a16:creationId xmlns:a16="http://schemas.microsoft.com/office/drawing/2014/main" id="{55F6DA46-C541-49AF-0297-E7D9FA24BA29}"/>
                </a:ext>
              </a:extLst>
            </p:cNvPr>
            <p:cNvSpPr/>
            <p:nvPr/>
          </p:nvSpPr>
          <p:spPr>
            <a:xfrm>
              <a:off x="4524766" y="2944495"/>
              <a:ext cx="410209" cy="410845"/>
            </a:xfrm>
            <a:custGeom>
              <a:avLst/>
              <a:gdLst/>
              <a:ahLst/>
              <a:cxnLst/>
              <a:rect l="l" t="t" r="r" b="b"/>
              <a:pathLst>
                <a:path w="410210" h="410845">
                  <a:moveTo>
                    <a:pt x="36549" y="0"/>
                  </a:moveTo>
                  <a:lnTo>
                    <a:pt x="5191" y="36271"/>
                  </a:lnTo>
                  <a:lnTo>
                    <a:pt x="0" y="57590"/>
                  </a:lnTo>
                  <a:lnTo>
                    <a:pt x="121" y="76081"/>
                  </a:lnTo>
                  <a:lnTo>
                    <a:pt x="12736" y="129579"/>
                  </a:lnTo>
                  <a:lnTo>
                    <a:pt x="45963" y="187724"/>
                  </a:lnTo>
                  <a:lnTo>
                    <a:pt x="74587" y="227501"/>
                  </a:lnTo>
                  <a:lnTo>
                    <a:pt x="105895" y="264993"/>
                  </a:lnTo>
                  <a:lnTo>
                    <a:pt x="139782" y="300039"/>
                  </a:lnTo>
                  <a:lnTo>
                    <a:pt x="176140" y="332481"/>
                  </a:lnTo>
                  <a:lnTo>
                    <a:pt x="223275" y="368188"/>
                  </a:lnTo>
                  <a:lnTo>
                    <a:pt x="270840" y="393904"/>
                  </a:lnTo>
                  <a:lnTo>
                    <a:pt x="315090" y="407280"/>
                  </a:lnTo>
                  <a:lnTo>
                    <a:pt x="338357" y="410335"/>
                  </a:lnTo>
                  <a:lnTo>
                    <a:pt x="354036" y="409755"/>
                  </a:lnTo>
                  <a:lnTo>
                    <a:pt x="369092" y="405697"/>
                  </a:lnTo>
                  <a:lnTo>
                    <a:pt x="382901" y="398420"/>
                  </a:lnTo>
                  <a:lnTo>
                    <a:pt x="394842" y="388184"/>
                  </a:lnTo>
                  <a:lnTo>
                    <a:pt x="409794" y="373233"/>
                  </a:lnTo>
                  <a:lnTo>
                    <a:pt x="300146" y="263035"/>
                  </a:lnTo>
                  <a:lnTo>
                    <a:pt x="283533" y="280201"/>
                  </a:lnTo>
                  <a:lnTo>
                    <a:pt x="281318" y="282416"/>
                  </a:lnTo>
                  <a:lnTo>
                    <a:pt x="277995" y="283524"/>
                  </a:lnTo>
                  <a:lnTo>
                    <a:pt x="272458" y="283524"/>
                  </a:lnTo>
                  <a:lnTo>
                    <a:pt x="269135" y="282416"/>
                  </a:lnTo>
                  <a:lnTo>
                    <a:pt x="127368" y="141208"/>
                  </a:lnTo>
                  <a:lnTo>
                    <a:pt x="126261" y="137885"/>
                  </a:lnTo>
                  <a:lnTo>
                    <a:pt x="126261" y="132348"/>
                  </a:lnTo>
                  <a:lnTo>
                    <a:pt x="127368" y="129025"/>
                  </a:lnTo>
                  <a:lnTo>
                    <a:pt x="146750" y="110197"/>
                  </a:lnTo>
                  <a:lnTo>
                    <a:pt x="36549" y="0"/>
                  </a:lnTo>
                  <a:close/>
                </a:path>
              </a:pathLst>
            </a:custGeom>
            <a:solidFill>
              <a:srgbClr val="5FAFB8"/>
            </a:solidFill>
          </p:spPr>
          <p:txBody>
            <a:bodyPr wrap="square" lIns="0" tIns="0" rIns="0" bIns="0" rtlCol="0"/>
            <a:lstStyle/>
            <a:p>
              <a:endParaRPr/>
            </a:p>
          </p:txBody>
        </p:sp>
        <p:pic>
          <p:nvPicPr>
            <p:cNvPr id="13" name="object 12">
              <a:extLst>
                <a:ext uri="{FF2B5EF4-FFF2-40B4-BE49-F238E27FC236}">
                  <a16:creationId xmlns:a16="http://schemas.microsoft.com/office/drawing/2014/main" id="{7A7E6A37-99B0-47F0-0011-B6BEF8A5946E}"/>
                </a:ext>
              </a:extLst>
            </p:cNvPr>
            <p:cNvPicPr/>
            <p:nvPr/>
          </p:nvPicPr>
          <p:blipFill>
            <a:blip r:embed="rId3" cstate="print"/>
            <a:stretch>
              <a:fillRect/>
            </a:stretch>
          </p:blipFill>
          <p:spPr>
            <a:xfrm>
              <a:off x="4840972" y="3174859"/>
              <a:ext cx="125707" cy="126256"/>
            </a:xfrm>
            <a:prstGeom prst="rect">
              <a:avLst/>
            </a:prstGeom>
          </p:spPr>
        </p:pic>
      </p:grpSp>
      <p:sp>
        <p:nvSpPr>
          <p:cNvPr id="14" name="TextBox 13">
            <a:extLst>
              <a:ext uri="{FF2B5EF4-FFF2-40B4-BE49-F238E27FC236}">
                <a16:creationId xmlns:a16="http://schemas.microsoft.com/office/drawing/2014/main" id="{9C5716F1-F2BD-1DEF-5C98-A29CA4403F21}"/>
              </a:ext>
            </a:extLst>
          </p:cNvPr>
          <p:cNvSpPr txBox="1"/>
          <p:nvPr/>
        </p:nvSpPr>
        <p:spPr>
          <a:xfrm>
            <a:off x="4581832" y="1328563"/>
            <a:ext cx="2675543" cy="852780"/>
          </a:xfrm>
          <a:prstGeom prst="rect">
            <a:avLst/>
          </a:prstGeom>
          <a:solidFill>
            <a:srgbClr val="89C7D4"/>
          </a:solidFill>
        </p:spPr>
        <p:txBody>
          <a:bodyPr wrap="square" rtlCol="0">
            <a:noAutofit/>
          </a:bodyPr>
          <a:lstStyle/>
          <a:p>
            <a:r>
              <a:rPr lang="en-GB" b="1" dirty="0"/>
              <a:t>	</a:t>
            </a:r>
            <a:r>
              <a:rPr lang="en-GB" sz="1600" b="1" dirty="0"/>
              <a:t>Patient contacts  	the Pharmacy</a:t>
            </a:r>
            <a:endParaRPr lang="en-GB" b="1" dirty="0"/>
          </a:p>
        </p:txBody>
      </p:sp>
      <p:sp>
        <p:nvSpPr>
          <p:cNvPr id="15" name="object 7">
            <a:extLst>
              <a:ext uri="{FF2B5EF4-FFF2-40B4-BE49-F238E27FC236}">
                <a16:creationId xmlns:a16="http://schemas.microsoft.com/office/drawing/2014/main" id="{A162864C-CD42-6285-7962-7FE8FCF851DF}"/>
              </a:ext>
            </a:extLst>
          </p:cNvPr>
          <p:cNvSpPr txBox="1"/>
          <p:nvPr/>
        </p:nvSpPr>
        <p:spPr>
          <a:xfrm>
            <a:off x="4598388" y="2192592"/>
            <a:ext cx="2675543" cy="4250523"/>
          </a:xfrm>
          <a:prstGeom prst="rect">
            <a:avLst/>
          </a:prstGeom>
          <a:solidFill>
            <a:srgbClr val="DEF1F7">
              <a:alpha val="90194"/>
            </a:srgbClr>
          </a:solidFill>
        </p:spPr>
        <p:txBody>
          <a:bodyPr vert="horz" wrap="square" lIns="0" tIns="64135" rIns="0" bIns="0" rtlCol="0">
            <a:spAutoFit/>
          </a:bodyPr>
          <a:lstStyle/>
          <a:p>
            <a:r>
              <a:rPr lang="en-GB" sz="1600" dirty="0">
                <a:solidFill>
                  <a:schemeClr val="tx1"/>
                </a:solidFill>
                <a:latin typeface="Arial" panose="020B0604020202020204" pitchFamily="34" charset="0"/>
                <a:cs typeface="Arial" panose="020B0604020202020204" pitchFamily="34" charset="0"/>
              </a:rPr>
              <a:t>The pharmacist will ask the patient questions about their health. </a:t>
            </a:r>
          </a:p>
          <a:p>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This may include their previous medical history, any allergies, any medicines they are taking and the symptoms they are currently experiencing. </a:t>
            </a:r>
          </a:p>
          <a:p>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For some conditions, the pharmacist may request to perform a quick examination, such as using an otoscope for patients presenting with acute otitis media symptoms. </a:t>
            </a:r>
          </a:p>
        </p:txBody>
      </p:sp>
      <p:grpSp>
        <p:nvGrpSpPr>
          <p:cNvPr id="16" name="object 4">
            <a:extLst>
              <a:ext uri="{FF2B5EF4-FFF2-40B4-BE49-F238E27FC236}">
                <a16:creationId xmlns:a16="http://schemas.microsoft.com/office/drawing/2014/main" id="{B535A9C4-64A3-C404-B23B-8499D870AF0E}"/>
              </a:ext>
            </a:extLst>
          </p:cNvPr>
          <p:cNvGrpSpPr/>
          <p:nvPr/>
        </p:nvGrpSpPr>
        <p:grpSpPr>
          <a:xfrm>
            <a:off x="4815397" y="1369024"/>
            <a:ext cx="545592" cy="485423"/>
            <a:chOff x="583691" y="2668523"/>
            <a:chExt cx="928369" cy="928369"/>
          </a:xfrm>
        </p:grpSpPr>
        <p:sp>
          <p:nvSpPr>
            <p:cNvPr id="17" name="object 5">
              <a:extLst>
                <a:ext uri="{FF2B5EF4-FFF2-40B4-BE49-F238E27FC236}">
                  <a16:creationId xmlns:a16="http://schemas.microsoft.com/office/drawing/2014/main" id="{92C16CE7-B1B5-4A64-5389-5B7128D20D53}"/>
                </a:ext>
              </a:extLst>
            </p:cNvPr>
            <p:cNvSpPr/>
            <p:nvPr/>
          </p:nvSpPr>
          <p:spPr>
            <a:xfrm>
              <a:off x="583691" y="266852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18" name="object 6">
              <a:extLst>
                <a:ext uri="{FF2B5EF4-FFF2-40B4-BE49-F238E27FC236}">
                  <a16:creationId xmlns:a16="http://schemas.microsoft.com/office/drawing/2014/main" id="{682B7A2A-B037-7F17-F7F0-60FB4CB5E78F}"/>
                </a:ext>
              </a:extLst>
            </p:cNvPr>
            <p:cNvPicPr/>
            <p:nvPr/>
          </p:nvPicPr>
          <p:blipFill>
            <a:blip r:embed="rId4" cstate="print"/>
            <a:stretch>
              <a:fillRect/>
            </a:stretch>
          </p:blipFill>
          <p:spPr>
            <a:xfrm>
              <a:off x="838064" y="2990402"/>
              <a:ext cx="420869" cy="286902"/>
            </a:xfrm>
            <a:prstGeom prst="rect">
              <a:avLst/>
            </a:prstGeom>
          </p:spPr>
        </p:pic>
      </p:grpSp>
      <p:sp>
        <p:nvSpPr>
          <p:cNvPr id="20" name="TextBox 19">
            <a:extLst>
              <a:ext uri="{FF2B5EF4-FFF2-40B4-BE49-F238E27FC236}">
                <a16:creationId xmlns:a16="http://schemas.microsoft.com/office/drawing/2014/main" id="{E9592FE6-74FE-D266-0F4C-B6BF1E3F095D}"/>
              </a:ext>
            </a:extLst>
          </p:cNvPr>
          <p:cNvSpPr txBox="1"/>
          <p:nvPr/>
        </p:nvSpPr>
        <p:spPr>
          <a:xfrm>
            <a:off x="7469278" y="1317997"/>
            <a:ext cx="2454369" cy="874595"/>
          </a:xfrm>
          <a:prstGeom prst="rect">
            <a:avLst/>
          </a:prstGeom>
          <a:solidFill>
            <a:srgbClr val="89C7D4"/>
          </a:solidFill>
        </p:spPr>
        <p:txBody>
          <a:bodyPr wrap="square" rtlCol="0">
            <a:noAutofit/>
          </a:bodyPr>
          <a:lstStyle/>
          <a:p>
            <a:pPr marL="896938" indent="-269875"/>
            <a:r>
              <a:rPr lang="en-GB" b="1" dirty="0"/>
              <a:t>	Minor Illness Referrals</a:t>
            </a:r>
          </a:p>
        </p:txBody>
      </p:sp>
      <p:sp>
        <p:nvSpPr>
          <p:cNvPr id="22" name="object 7">
            <a:extLst>
              <a:ext uri="{FF2B5EF4-FFF2-40B4-BE49-F238E27FC236}">
                <a16:creationId xmlns:a16="http://schemas.microsoft.com/office/drawing/2014/main" id="{8F6835B5-0DFC-7868-07F4-E9B948E07F3F}"/>
              </a:ext>
            </a:extLst>
          </p:cNvPr>
          <p:cNvSpPr txBox="1"/>
          <p:nvPr/>
        </p:nvSpPr>
        <p:spPr>
          <a:xfrm>
            <a:off x="7481111" y="2192592"/>
            <a:ext cx="2452834" cy="3511859"/>
          </a:xfrm>
          <a:prstGeom prst="rect">
            <a:avLst/>
          </a:prstGeom>
          <a:solidFill>
            <a:srgbClr val="DEF1F7">
              <a:alpha val="90194"/>
            </a:srgbClr>
          </a:solidFill>
        </p:spPr>
        <p:txBody>
          <a:bodyPr vert="horz" wrap="square" lIns="0" tIns="64135" rIns="0" bIns="0" rtlCol="0">
            <a:spAutoFit/>
          </a:bodyPr>
          <a:lstStyle/>
          <a:p>
            <a:r>
              <a:rPr lang="en-GB" sz="1600" dirty="0">
                <a:solidFill>
                  <a:schemeClr val="tx1"/>
                </a:solidFill>
                <a:latin typeface="Arial" panose="020B0604020202020204" pitchFamily="34" charset="0"/>
                <a:cs typeface="Arial" panose="020B0604020202020204" pitchFamily="34" charset="0"/>
              </a:rPr>
              <a:t>For minor illness referrals, the patient outcomes can be: </a:t>
            </a:r>
          </a:p>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advice; </a:t>
            </a:r>
          </a:p>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advice and recommend self-care products; or (in a small percentage of cases) </a:t>
            </a:r>
          </a:p>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onward referral by the community pharmacist back to the practice or to another setting such as an urgent treatment centre</a:t>
            </a:r>
          </a:p>
        </p:txBody>
      </p:sp>
      <p:pic>
        <p:nvPicPr>
          <p:cNvPr id="23" name="Picture 22">
            <a:extLst>
              <a:ext uri="{FF2B5EF4-FFF2-40B4-BE49-F238E27FC236}">
                <a16:creationId xmlns:a16="http://schemas.microsoft.com/office/drawing/2014/main" id="{E0CDA9E9-49D8-8682-39F1-C2B4DCAD5A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1505" y="1343410"/>
            <a:ext cx="553220" cy="545960"/>
          </a:xfrm>
          <a:prstGeom prst="rect">
            <a:avLst/>
          </a:prstGeom>
        </p:spPr>
      </p:pic>
      <p:sp>
        <p:nvSpPr>
          <p:cNvPr id="24" name="TextBox 23">
            <a:extLst>
              <a:ext uri="{FF2B5EF4-FFF2-40B4-BE49-F238E27FC236}">
                <a16:creationId xmlns:a16="http://schemas.microsoft.com/office/drawing/2014/main" id="{117181EF-E1E3-9FE3-72FD-E1AB72CE8109}"/>
              </a:ext>
            </a:extLst>
          </p:cNvPr>
          <p:cNvSpPr txBox="1"/>
          <p:nvPr/>
        </p:nvSpPr>
        <p:spPr>
          <a:xfrm>
            <a:off x="10110714" y="1306750"/>
            <a:ext cx="2081286" cy="874593"/>
          </a:xfrm>
          <a:prstGeom prst="rect">
            <a:avLst/>
          </a:prstGeom>
          <a:solidFill>
            <a:srgbClr val="89C7D4"/>
          </a:solidFill>
        </p:spPr>
        <p:txBody>
          <a:bodyPr wrap="square" rtlCol="0">
            <a:noAutofit/>
          </a:bodyPr>
          <a:lstStyle/>
          <a:p>
            <a:r>
              <a:rPr lang="en-GB" sz="1800" b="1" dirty="0">
                <a:solidFill>
                  <a:schemeClr val="tx1"/>
                </a:solidFill>
                <a:latin typeface="Arial" panose="020B0604020202020204" pitchFamily="34" charset="0"/>
                <a:cs typeface="Arial" panose="020B0604020202020204" pitchFamily="34" charset="0"/>
              </a:rPr>
              <a:t>	</a:t>
            </a:r>
            <a:r>
              <a:rPr lang="en-GB" sz="1600" b="1" dirty="0">
                <a:solidFill>
                  <a:schemeClr val="tx1"/>
                </a:solidFill>
                <a:latin typeface="Arial" panose="020B0604020202020204" pitchFamily="34" charset="0"/>
                <a:cs typeface="Arial" panose="020B0604020202020204" pitchFamily="34" charset="0"/>
              </a:rPr>
              <a:t>7 clinical 	pathways</a:t>
            </a:r>
            <a:endParaRPr lang="en-GB" sz="1600" b="1" dirty="0"/>
          </a:p>
        </p:txBody>
      </p:sp>
      <p:pic>
        <p:nvPicPr>
          <p:cNvPr id="25" name="Picture 24">
            <a:extLst>
              <a:ext uri="{FF2B5EF4-FFF2-40B4-BE49-F238E27FC236}">
                <a16:creationId xmlns:a16="http://schemas.microsoft.com/office/drawing/2014/main" id="{8FFD191C-CFF4-9B3B-DF52-A3AE76F44B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1098" y="1332815"/>
            <a:ext cx="493360" cy="557842"/>
          </a:xfrm>
          <a:prstGeom prst="rect">
            <a:avLst/>
          </a:prstGeom>
        </p:spPr>
      </p:pic>
      <p:sp>
        <p:nvSpPr>
          <p:cNvPr id="26" name="object 7">
            <a:extLst>
              <a:ext uri="{FF2B5EF4-FFF2-40B4-BE49-F238E27FC236}">
                <a16:creationId xmlns:a16="http://schemas.microsoft.com/office/drawing/2014/main" id="{E1B776B5-171D-BE56-C191-49BAA6AA3FBB}"/>
              </a:ext>
            </a:extLst>
          </p:cNvPr>
          <p:cNvSpPr txBox="1"/>
          <p:nvPr/>
        </p:nvSpPr>
        <p:spPr>
          <a:xfrm>
            <a:off x="10110714" y="2181670"/>
            <a:ext cx="2081286" cy="2591094"/>
          </a:xfrm>
          <a:prstGeom prst="rect">
            <a:avLst/>
          </a:prstGeom>
          <a:solidFill>
            <a:srgbClr val="DEF1F7">
              <a:alpha val="90194"/>
            </a:srgbClr>
          </a:solidFill>
        </p:spPr>
        <p:txBody>
          <a:bodyPr vert="horz" wrap="square" lIns="0" tIns="64135" rIns="0" bIns="0" rtlCol="0">
            <a:spAutoFit/>
          </a:bodyPr>
          <a:lstStyle/>
          <a:p>
            <a:pPr marL="123825">
              <a:spcBef>
                <a:spcPts val="505"/>
              </a:spcBef>
              <a:tabLst>
                <a:tab pos="352425" algn="l"/>
              </a:tabLst>
            </a:pPr>
            <a:r>
              <a:rPr lang="en-GB" sz="1600" dirty="0">
                <a:solidFill>
                  <a:schemeClr val="tx1"/>
                </a:solidFill>
                <a:latin typeface="Arial" panose="020B0604020202020204" pitchFamily="34" charset="0"/>
                <a:cs typeface="Arial" panose="020B0604020202020204" pitchFamily="34" charset="0"/>
              </a:rPr>
              <a:t>If the referral is for one of the 7 clinical pathways, the patient outcomes also include the supply of certain prescription only medicines when appropriate e.g. antibiotics if needed</a:t>
            </a:r>
          </a:p>
          <a:p>
            <a:pPr marL="123825">
              <a:lnSpc>
                <a:spcPct val="100000"/>
              </a:lnSpc>
              <a:spcBef>
                <a:spcPts val="505"/>
              </a:spcBef>
              <a:tabLst>
                <a:tab pos="352425" algn="l"/>
              </a:tabLst>
            </a:pPr>
            <a:endParaRPr sz="1600" dirty="0">
              <a:latin typeface="Arial"/>
              <a:cs typeface="Arial"/>
            </a:endParaRPr>
          </a:p>
        </p:txBody>
      </p:sp>
      <p:sp>
        <p:nvSpPr>
          <p:cNvPr id="27" name="object 7">
            <a:extLst>
              <a:ext uri="{FF2B5EF4-FFF2-40B4-BE49-F238E27FC236}">
                <a16:creationId xmlns:a16="http://schemas.microsoft.com/office/drawing/2014/main" id="{6401BB13-2588-554D-7619-0B733FC2CFCE}"/>
              </a:ext>
            </a:extLst>
          </p:cNvPr>
          <p:cNvSpPr txBox="1"/>
          <p:nvPr/>
        </p:nvSpPr>
        <p:spPr>
          <a:xfrm>
            <a:off x="176904" y="2147940"/>
            <a:ext cx="1392470" cy="4132542"/>
          </a:xfrm>
          <a:prstGeom prst="rect">
            <a:avLst/>
          </a:prstGeom>
          <a:solidFill>
            <a:srgbClr val="DEF1F7">
              <a:alpha val="90194"/>
            </a:srgbClr>
          </a:solidFill>
        </p:spPr>
        <p:txBody>
          <a:bodyPr vert="horz" wrap="square" lIns="0" tIns="64135" rIns="0" bIns="0" rtlCol="0">
            <a:spAutoFit/>
          </a:bodyPr>
          <a:lstStyle/>
          <a:p>
            <a:pPr marL="123825">
              <a:spcBef>
                <a:spcPts val="505"/>
              </a:spcBef>
              <a:tabLst>
                <a:tab pos="352425" algn="l"/>
              </a:tabLst>
            </a:pPr>
            <a:r>
              <a:rPr lang="en-GB" sz="1200" dirty="0">
                <a:solidFill>
                  <a:srgbClr val="FF0000"/>
                </a:solidFill>
                <a:latin typeface="Arial" panose="020B0604020202020204" pitchFamily="34" charset="0"/>
                <a:cs typeface="Arial" panose="020B0604020202020204" pitchFamily="34" charset="0"/>
              </a:rPr>
              <a:t>To manage expectations, </a:t>
            </a:r>
            <a:r>
              <a:rPr lang="en-GB"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a:t>
            </a:r>
            <a:r>
              <a:rPr lang="en-GB" sz="1200" dirty="0">
                <a:solidFill>
                  <a:srgbClr val="FF0000"/>
                </a:solidFill>
                <a:latin typeface="Arial" panose="020B0604020202020204" pitchFamily="34" charset="0"/>
                <a:cs typeface="Times New Roman" panose="02020603050405020304" pitchFamily="18" charset="0"/>
              </a:rPr>
              <a:t>xplain to the patient that they might not be seen </a:t>
            </a:r>
            <a:r>
              <a:rPr lang="en-GB" sz="1200" dirty="0">
                <a:solidFill>
                  <a:srgbClr val="FF0000"/>
                </a:solidFill>
                <a:latin typeface="Arial" panose="020B0604020202020204" pitchFamily="34" charset="0"/>
                <a:cs typeface="Arial" panose="020B0604020202020204" pitchFamily="34" charset="0"/>
              </a:rPr>
              <a:t>immediately by the pharmacist at the pharmacy, and they may be asked to come back or make an appointment, this may or may not be the same day. </a:t>
            </a:r>
          </a:p>
          <a:p>
            <a:pPr marL="123825">
              <a:spcBef>
                <a:spcPts val="505"/>
              </a:spcBef>
              <a:tabLst>
                <a:tab pos="352425" algn="l"/>
              </a:tabLst>
            </a:pPr>
            <a:r>
              <a:rPr lang="en-GB" sz="1200" dirty="0">
                <a:solidFill>
                  <a:srgbClr val="FF0000"/>
                </a:solidFill>
                <a:latin typeface="Arial" panose="020B0604020202020204" pitchFamily="34" charset="0"/>
                <a:cs typeface="Arial" panose="020B0604020202020204" pitchFamily="34" charset="0"/>
              </a:rPr>
              <a:t> </a:t>
            </a:r>
            <a:r>
              <a:rPr lang="en-GB" sz="1200" dirty="0">
                <a:solidFill>
                  <a:srgbClr val="FF0000"/>
                </a:solidFill>
                <a:effectLst/>
                <a:latin typeface="Arial" panose="020B0604020202020204" pitchFamily="34" charset="0"/>
                <a:ea typeface="Calibri" panose="020F0502020204030204" pitchFamily="34" charset="0"/>
                <a:cs typeface="Arial" panose="020B0604020202020204" pitchFamily="34" charset="0"/>
              </a:rPr>
              <a:t>Depending on the time of day the referral is made, the patient may not be seen on the same day.</a:t>
            </a:r>
            <a:endParaRPr lang="en-GB" sz="12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123825">
              <a:lnSpc>
                <a:spcPct val="100000"/>
              </a:lnSpc>
              <a:spcBef>
                <a:spcPts val="505"/>
              </a:spcBef>
              <a:tabLst>
                <a:tab pos="352425" algn="l"/>
              </a:tabLst>
            </a:pPr>
            <a:endParaRPr sz="1600" dirty="0">
              <a:latin typeface="Arial"/>
              <a:cs typeface="Arial"/>
            </a:endParaRPr>
          </a:p>
        </p:txBody>
      </p:sp>
      <p:sp>
        <p:nvSpPr>
          <p:cNvPr id="28" name="TextBox 27">
            <a:extLst>
              <a:ext uri="{FF2B5EF4-FFF2-40B4-BE49-F238E27FC236}">
                <a16:creationId xmlns:a16="http://schemas.microsoft.com/office/drawing/2014/main" id="{E67669B7-06A6-A3FB-C667-63DB3510EA2D}"/>
              </a:ext>
            </a:extLst>
          </p:cNvPr>
          <p:cNvSpPr txBox="1"/>
          <p:nvPr/>
        </p:nvSpPr>
        <p:spPr>
          <a:xfrm>
            <a:off x="167139" y="1313411"/>
            <a:ext cx="1378426" cy="827359"/>
          </a:xfrm>
          <a:prstGeom prst="rect">
            <a:avLst/>
          </a:prstGeom>
          <a:solidFill>
            <a:srgbClr val="89C7D4"/>
          </a:solidFill>
        </p:spPr>
        <p:txBody>
          <a:bodyPr wrap="square" rtlCol="0">
            <a:noAutofit/>
          </a:bodyPr>
          <a:lstStyle/>
          <a:p>
            <a:r>
              <a:rPr lang="en-GB" sz="1600" b="1" dirty="0"/>
              <a:t>Prior to Referral</a:t>
            </a:r>
            <a:endParaRPr lang="en-GB" b="1" dirty="0"/>
          </a:p>
        </p:txBody>
      </p:sp>
    </p:spTree>
    <p:extLst>
      <p:ext uri="{BB962C8B-B14F-4D97-AF65-F5344CB8AC3E}">
        <p14:creationId xmlns:p14="http://schemas.microsoft.com/office/powerpoint/2010/main" val="13571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84C0-ADDC-502C-7A2E-4136943BB176}"/>
              </a:ext>
            </a:extLst>
          </p:cNvPr>
          <p:cNvSpPr>
            <a:spLocks noGrp="1"/>
          </p:cNvSpPr>
          <p:nvPr>
            <p:ph type="title"/>
          </p:nvPr>
        </p:nvSpPr>
        <p:spPr/>
        <p:txBody>
          <a:bodyPr>
            <a:noAutofit/>
          </a:bodyPr>
          <a:lstStyle/>
          <a:p>
            <a:pPr algn="ctr"/>
            <a:r>
              <a:rPr lang="en-GB" sz="3000" dirty="0"/>
              <a:t>Can’t I just ask patients to ‘go to the pharmacy?</a:t>
            </a:r>
          </a:p>
        </p:txBody>
      </p:sp>
      <p:sp>
        <p:nvSpPr>
          <p:cNvPr id="5" name="object 2">
            <a:extLst>
              <a:ext uri="{FF2B5EF4-FFF2-40B4-BE49-F238E27FC236}">
                <a16:creationId xmlns:a16="http://schemas.microsoft.com/office/drawing/2014/main" id="{E0CEC6ED-6F39-827E-BFA8-8C8D75F2A8FF}"/>
              </a:ext>
            </a:extLst>
          </p:cNvPr>
          <p:cNvSpPr txBox="1"/>
          <p:nvPr/>
        </p:nvSpPr>
        <p:spPr>
          <a:xfrm>
            <a:off x="432000" y="949791"/>
            <a:ext cx="11014075" cy="1974900"/>
          </a:xfrm>
          <a:prstGeom prst="rect">
            <a:avLst/>
          </a:prstGeom>
          <a:solidFill>
            <a:srgbClr val="D5F0F7"/>
          </a:solidFill>
        </p:spPr>
        <p:txBody>
          <a:bodyPr vert="horz" wrap="square" lIns="0" tIns="0" rIns="0" bIns="0" rtlCol="0">
            <a:spAutoFit/>
          </a:bodyPr>
          <a:lstStyle/>
          <a:p>
            <a:pPr marL="635" marR="294005">
              <a:lnSpc>
                <a:spcPts val="2210"/>
              </a:lnSpc>
            </a:pPr>
            <a:r>
              <a:rPr lang="en-GB" sz="2000">
                <a:solidFill>
                  <a:schemeClr val="tx1"/>
                </a:solidFill>
              </a:rPr>
              <a:t>Many people visit community pharmacies every day for many different reasons such as to collect their prescriptions, to purchase medicines for self-care, for advice on health matters, for vaccinations, for other pharmacy services such as blood pressure checks or smoking cessation support.  </a:t>
            </a:r>
          </a:p>
          <a:p>
            <a:pPr marL="635" marR="294005">
              <a:lnSpc>
                <a:spcPts val="2210"/>
              </a:lnSpc>
            </a:pPr>
            <a:endParaRPr lang="en-GB" sz="2000" spc="-50">
              <a:latin typeface="Arial"/>
              <a:cs typeface="Arial"/>
            </a:endParaRPr>
          </a:p>
          <a:p>
            <a:pPr marL="635" marR="294005">
              <a:lnSpc>
                <a:spcPts val="2210"/>
              </a:lnSpc>
            </a:pPr>
            <a:r>
              <a:rPr lang="en-GB" sz="1900">
                <a:solidFill>
                  <a:srgbClr val="425462"/>
                </a:solidFill>
                <a:latin typeface="Arial"/>
                <a:cs typeface="Arial"/>
              </a:rPr>
              <a:t>GP</a:t>
            </a:r>
            <a:r>
              <a:rPr lang="en-GB" sz="1900" spc="-90">
                <a:solidFill>
                  <a:srgbClr val="425462"/>
                </a:solidFill>
                <a:latin typeface="Arial"/>
                <a:cs typeface="Arial"/>
              </a:rPr>
              <a:t> </a:t>
            </a:r>
            <a:r>
              <a:rPr lang="en-GB" sz="1900">
                <a:solidFill>
                  <a:srgbClr val="425462"/>
                </a:solidFill>
                <a:latin typeface="Arial"/>
                <a:cs typeface="Arial"/>
              </a:rPr>
              <a:t>practices</a:t>
            </a:r>
            <a:r>
              <a:rPr lang="en-GB" sz="1900" spc="-30">
                <a:solidFill>
                  <a:srgbClr val="425462"/>
                </a:solidFill>
                <a:latin typeface="Arial"/>
                <a:cs typeface="Arial"/>
              </a:rPr>
              <a:t> </a:t>
            </a:r>
            <a:r>
              <a:rPr lang="en-GB" sz="1900">
                <a:solidFill>
                  <a:srgbClr val="425462"/>
                </a:solidFill>
                <a:latin typeface="Arial"/>
                <a:cs typeface="Arial"/>
              </a:rPr>
              <a:t>should</a:t>
            </a:r>
            <a:r>
              <a:rPr lang="en-GB" sz="1900" spc="-15">
                <a:solidFill>
                  <a:srgbClr val="425462"/>
                </a:solidFill>
                <a:latin typeface="Arial"/>
                <a:cs typeface="Arial"/>
              </a:rPr>
              <a:t> </a:t>
            </a:r>
            <a:r>
              <a:rPr lang="en-GB" sz="1900">
                <a:solidFill>
                  <a:srgbClr val="425462"/>
                </a:solidFill>
                <a:latin typeface="Arial"/>
                <a:cs typeface="Arial"/>
              </a:rPr>
              <a:t>continue</a:t>
            </a:r>
            <a:r>
              <a:rPr lang="en-GB" sz="1900" spc="-30">
                <a:solidFill>
                  <a:srgbClr val="425462"/>
                </a:solidFill>
                <a:latin typeface="Arial"/>
                <a:cs typeface="Arial"/>
              </a:rPr>
              <a:t> </a:t>
            </a:r>
            <a:r>
              <a:rPr lang="en-GB" sz="1900">
                <a:solidFill>
                  <a:srgbClr val="425462"/>
                </a:solidFill>
                <a:latin typeface="Arial"/>
                <a:cs typeface="Arial"/>
              </a:rPr>
              <a:t>to</a:t>
            </a:r>
            <a:r>
              <a:rPr lang="en-GB" sz="1900" spc="-40">
                <a:solidFill>
                  <a:srgbClr val="425462"/>
                </a:solidFill>
                <a:latin typeface="Arial"/>
                <a:cs typeface="Arial"/>
              </a:rPr>
              <a:t> </a:t>
            </a:r>
            <a:r>
              <a:rPr lang="en-GB" sz="1900">
                <a:solidFill>
                  <a:srgbClr val="425462"/>
                </a:solidFill>
                <a:latin typeface="Arial"/>
                <a:cs typeface="Arial"/>
              </a:rPr>
              <a:t>digitally</a:t>
            </a:r>
            <a:r>
              <a:rPr lang="en-GB" sz="1900" spc="-25">
                <a:solidFill>
                  <a:srgbClr val="425462"/>
                </a:solidFill>
                <a:latin typeface="Arial"/>
                <a:cs typeface="Arial"/>
              </a:rPr>
              <a:t> </a:t>
            </a:r>
            <a:r>
              <a:rPr lang="en-GB" sz="1900">
                <a:solidFill>
                  <a:srgbClr val="425462"/>
                </a:solidFill>
                <a:latin typeface="Arial"/>
                <a:cs typeface="Arial"/>
              </a:rPr>
              <a:t>refer</a:t>
            </a:r>
            <a:r>
              <a:rPr lang="en-GB" sz="1900" spc="-35">
                <a:solidFill>
                  <a:srgbClr val="425462"/>
                </a:solidFill>
                <a:latin typeface="Arial"/>
                <a:cs typeface="Arial"/>
              </a:rPr>
              <a:t> </a:t>
            </a:r>
            <a:r>
              <a:rPr lang="en-GB" sz="1900">
                <a:solidFill>
                  <a:srgbClr val="425462"/>
                </a:solidFill>
                <a:latin typeface="Arial"/>
                <a:cs typeface="Arial"/>
              </a:rPr>
              <a:t>patients</a:t>
            </a:r>
            <a:r>
              <a:rPr lang="en-GB" sz="1900" spc="-30">
                <a:solidFill>
                  <a:srgbClr val="425462"/>
                </a:solidFill>
                <a:latin typeface="Arial"/>
                <a:cs typeface="Arial"/>
              </a:rPr>
              <a:t> </a:t>
            </a:r>
            <a:r>
              <a:rPr lang="en-GB" sz="1900">
                <a:solidFill>
                  <a:srgbClr val="425462"/>
                </a:solidFill>
                <a:latin typeface="Arial"/>
                <a:cs typeface="Arial"/>
              </a:rPr>
              <a:t>to</a:t>
            </a:r>
            <a:r>
              <a:rPr lang="en-GB" sz="1900" spc="-55">
                <a:solidFill>
                  <a:srgbClr val="425462"/>
                </a:solidFill>
                <a:latin typeface="Arial"/>
                <a:cs typeface="Arial"/>
              </a:rPr>
              <a:t> </a:t>
            </a:r>
            <a:r>
              <a:rPr lang="en-GB" sz="1900">
                <a:solidFill>
                  <a:srgbClr val="425462"/>
                </a:solidFill>
                <a:latin typeface="Arial"/>
                <a:cs typeface="Arial"/>
              </a:rPr>
              <a:t>Pharmacy</a:t>
            </a:r>
            <a:r>
              <a:rPr lang="en-GB" sz="1900" spc="-20">
                <a:solidFill>
                  <a:srgbClr val="425462"/>
                </a:solidFill>
                <a:latin typeface="Arial"/>
                <a:cs typeface="Arial"/>
              </a:rPr>
              <a:t> </a:t>
            </a:r>
            <a:r>
              <a:rPr lang="en-GB" sz="1900">
                <a:solidFill>
                  <a:srgbClr val="425462"/>
                </a:solidFill>
                <a:latin typeface="Arial"/>
                <a:cs typeface="Arial"/>
              </a:rPr>
              <a:t>First</a:t>
            </a:r>
            <a:r>
              <a:rPr lang="en-GB" sz="1900" spc="-55">
                <a:solidFill>
                  <a:srgbClr val="425462"/>
                </a:solidFill>
                <a:latin typeface="Arial"/>
                <a:cs typeface="Arial"/>
              </a:rPr>
              <a:t> </a:t>
            </a:r>
            <a:r>
              <a:rPr lang="en-GB" sz="1900">
                <a:solidFill>
                  <a:srgbClr val="425462"/>
                </a:solidFill>
                <a:latin typeface="Arial"/>
                <a:cs typeface="Arial"/>
              </a:rPr>
              <a:t>as</a:t>
            </a:r>
            <a:r>
              <a:rPr lang="en-GB" sz="1900" spc="-50">
                <a:solidFill>
                  <a:srgbClr val="425462"/>
                </a:solidFill>
                <a:latin typeface="Arial"/>
                <a:cs typeface="Arial"/>
              </a:rPr>
              <a:t> </a:t>
            </a:r>
            <a:r>
              <a:rPr lang="en-GB" sz="1900">
                <a:solidFill>
                  <a:srgbClr val="425462"/>
                </a:solidFill>
                <a:latin typeface="Arial"/>
                <a:cs typeface="Arial"/>
              </a:rPr>
              <a:t>per</a:t>
            </a:r>
            <a:r>
              <a:rPr lang="en-GB" sz="1900" spc="-40">
                <a:solidFill>
                  <a:srgbClr val="425462"/>
                </a:solidFill>
                <a:latin typeface="Arial"/>
                <a:cs typeface="Arial"/>
              </a:rPr>
              <a:t> </a:t>
            </a:r>
            <a:r>
              <a:rPr lang="en-GB" sz="1900">
                <a:solidFill>
                  <a:srgbClr val="425462"/>
                </a:solidFill>
                <a:latin typeface="Arial"/>
                <a:cs typeface="Arial"/>
              </a:rPr>
              <a:t>the</a:t>
            </a:r>
            <a:r>
              <a:rPr lang="en-GB" sz="1900" spc="-40">
                <a:solidFill>
                  <a:srgbClr val="425462"/>
                </a:solidFill>
                <a:latin typeface="Arial"/>
                <a:cs typeface="Arial"/>
              </a:rPr>
              <a:t> </a:t>
            </a:r>
            <a:r>
              <a:rPr lang="en-GB" sz="1900">
                <a:solidFill>
                  <a:srgbClr val="425462"/>
                </a:solidFill>
                <a:latin typeface="Arial"/>
                <a:cs typeface="Arial"/>
              </a:rPr>
              <a:t>former</a:t>
            </a:r>
            <a:r>
              <a:rPr lang="en-GB" sz="1900" spc="-40">
                <a:solidFill>
                  <a:srgbClr val="425462"/>
                </a:solidFill>
                <a:latin typeface="Arial"/>
                <a:cs typeface="Arial"/>
              </a:rPr>
              <a:t> </a:t>
            </a:r>
            <a:r>
              <a:rPr lang="en-GB" sz="1900" spc="-10">
                <a:solidFill>
                  <a:srgbClr val="425462"/>
                </a:solidFill>
                <a:latin typeface="Arial"/>
                <a:cs typeface="Arial"/>
              </a:rPr>
              <a:t>GPCPCS </a:t>
            </a:r>
            <a:r>
              <a:rPr lang="en-GB" sz="1900">
                <a:solidFill>
                  <a:srgbClr val="425462"/>
                </a:solidFill>
                <a:latin typeface="Arial"/>
                <a:cs typeface="Arial"/>
              </a:rPr>
              <a:t>as</a:t>
            </a:r>
            <a:r>
              <a:rPr lang="en-GB" sz="1900" spc="-50">
                <a:solidFill>
                  <a:srgbClr val="425462"/>
                </a:solidFill>
                <a:latin typeface="Arial"/>
                <a:cs typeface="Arial"/>
              </a:rPr>
              <a:t> </a:t>
            </a:r>
            <a:r>
              <a:rPr lang="en-GB" sz="1900">
                <a:solidFill>
                  <a:srgbClr val="425462"/>
                </a:solidFill>
                <a:latin typeface="Arial"/>
                <a:cs typeface="Arial"/>
              </a:rPr>
              <a:t>opposed to</a:t>
            </a:r>
            <a:r>
              <a:rPr lang="en-GB" sz="1900" spc="-50">
                <a:solidFill>
                  <a:srgbClr val="425462"/>
                </a:solidFill>
                <a:latin typeface="Arial"/>
                <a:cs typeface="Arial"/>
              </a:rPr>
              <a:t> </a:t>
            </a:r>
            <a:r>
              <a:rPr lang="en-GB" sz="1900" spc="-10">
                <a:solidFill>
                  <a:srgbClr val="425462"/>
                </a:solidFill>
                <a:latin typeface="Arial"/>
                <a:cs typeface="Arial"/>
              </a:rPr>
              <a:t>signposting.</a:t>
            </a:r>
            <a:r>
              <a:rPr lang="en-GB" sz="1900" spc="-50">
                <a:solidFill>
                  <a:srgbClr val="425462"/>
                </a:solidFill>
                <a:latin typeface="Arial"/>
                <a:cs typeface="Arial"/>
              </a:rPr>
              <a:t> </a:t>
            </a:r>
          </a:p>
        </p:txBody>
      </p:sp>
      <p:sp>
        <p:nvSpPr>
          <p:cNvPr id="7" name="object 7">
            <a:extLst>
              <a:ext uri="{FF2B5EF4-FFF2-40B4-BE49-F238E27FC236}">
                <a16:creationId xmlns:a16="http://schemas.microsoft.com/office/drawing/2014/main" id="{106CCC4F-D1CF-5E59-7CD8-8319525C77EF}"/>
              </a:ext>
            </a:extLst>
          </p:cNvPr>
          <p:cNvSpPr txBox="1"/>
          <p:nvPr/>
        </p:nvSpPr>
        <p:spPr>
          <a:xfrm>
            <a:off x="1441951" y="3054597"/>
            <a:ext cx="2581938" cy="1726755"/>
          </a:xfrm>
          <a:prstGeom prst="rect">
            <a:avLst/>
          </a:prstGeom>
          <a:noFill/>
        </p:spPr>
        <p:txBody>
          <a:bodyPr vert="horz" wrap="square" lIns="0" tIns="64135" rIns="0" bIns="0" rtlCol="0">
            <a:spAutoFit/>
          </a:bodyPr>
          <a:lstStyle/>
          <a:p>
            <a:pPr marL="93663"/>
            <a:r>
              <a:rPr lang="en-GB" sz="1200" b="0" i="0">
                <a:solidFill>
                  <a:srgbClr val="000000"/>
                </a:solidFill>
                <a:effectLst/>
              </a:rPr>
              <a:t>Patients will receive a </a:t>
            </a:r>
            <a:r>
              <a:rPr lang="en-GB" sz="1200">
                <a:solidFill>
                  <a:srgbClr val="000000"/>
                </a:solidFill>
              </a:rPr>
              <a:t>confidential</a:t>
            </a:r>
            <a:r>
              <a:rPr lang="en-GB" sz="1200" b="0" i="0">
                <a:solidFill>
                  <a:srgbClr val="000000"/>
                </a:solidFill>
                <a:effectLst/>
              </a:rPr>
              <a:t> consultation.  </a:t>
            </a:r>
            <a:r>
              <a:rPr lang="en-GB" sz="1200" b="1" i="0">
                <a:solidFill>
                  <a:srgbClr val="000000"/>
                </a:solidFill>
                <a:effectLst/>
              </a:rPr>
              <a:t>If signposted</a:t>
            </a:r>
            <a:r>
              <a:rPr lang="en-GB" sz="1200" b="0" i="0">
                <a:solidFill>
                  <a:srgbClr val="000000"/>
                </a:solidFill>
                <a:effectLst/>
              </a:rPr>
              <a:t>, </a:t>
            </a:r>
            <a:r>
              <a:rPr lang="en-GB" sz="1200">
                <a:solidFill>
                  <a:srgbClr val="000000"/>
                </a:solidFill>
              </a:rPr>
              <a:t>may</a:t>
            </a:r>
            <a:r>
              <a:rPr lang="en-GB" sz="1200" b="0" i="0">
                <a:solidFill>
                  <a:srgbClr val="000000"/>
                </a:solidFill>
                <a:effectLst/>
              </a:rPr>
              <a:t> be treated as self-care support and possibly seen by another pharmacy team member. </a:t>
            </a:r>
          </a:p>
          <a:p>
            <a:pPr marL="93663"/>
            <a:r>
              <a:rPr lang="en-GB" sz="1200">
                <a:solidFill>
                  <a:srgbClr val="000000"/>
                </a:solidFill>
              </a:rPr>
              <a:t>P</a:t>
            </a:r>
            <a:r>
              <a:rPr lang="en-GB" sz="1200" b="0" i="0">
                <a:solidFill>
                  <a:srgbClr val="000000"/>
                </a:solidFill>
                <a:effectLst/>
              </a:rPr>
              <a:t>atients are reassured that their concern has been taken seriously and the pharmacist will be expecting them</a:t>
            </a:r>
            <a:endParaRPr lang="en-GB" sz="1200"/>
          </a:p>
        </p:txBody>
      </p:sp>
      <p:sp>
        <p:nvSpPr>
          <p:cNvPr id="11" name="object 7">
            <a:extLst>
              <a:ext uri="{FF2B5EF4-FFF2-40B4-BE49-F238E27FC236}">
                <a16:creationId xmlns:a16="http://schemas.microsoft.com/office/drawing/2014/main" id="{9A18DD1E-292E-EB2D-7D80-B38443B5DDB9}"/>
              </a:ext>
            </a:extLst>
          </p:cNvPr>
          <p:cNvSpPr txBox="1"/>
          <p:nvPr/>
        </p:nvSpPr>
        <p:spPr>
          <a:xfrm>
            <a:off x="5140874" y="3484580"/>
            <a:ext cx="2852433" cy="618759"/>
          </a:xfrm>
          <a:prstGeom prst="rect">
            <a:avLst/>
          </a:prstGeom>
          <a:noFill/>
        </p:spPr>
        <p:txBody>
          <a:bodyPr vert="horz" wrap="square" lIns="0" tIns="64135" rIns="0" bIns="0" rtlCol="0">
            <a:spAutoFit/>
          </a:bodyPr>
          <a:lstStyle/>
          <a:p>
            <a:pPr marL="93663" marR="5080">
              <a:lnSpc>
                <a:spcPts val="1380"/>
              </a:lnSpc>
              <a:spcBef>
                <a:spcPts val="195"/>
              </a:spcBef>
            </a:pPr>
            <a:r>
              <a:rPr lang="en-GB" sz="1200">
                <a:latin typeface="Arial"/>
                <a:cs typeface="Arial"/>
              </a:rPr>
              <a:t>If</a:t>
            </a:r>
            <a:r>
              <a:rPr lang="en-GB" sz="1200" spc="-20">
                <a:latin typeface="Arial"/>
                <a:cs typeface="Arial"/>
              </a:rPr>
              <a:t> </a:t>
            </a:r>
            <a:r>
              <a:rPr lang="en-GB" sz="1200">
                <a:latin typeface="Arial"/>
                <a:cs typeface="Arial"/>
              </a:rPr>
              <a:t>the</a:t>
            </a:r>
            <a:r>
              <a:rPr lang="en-GB" sz="1200" spc="-15">
                <a:latin typeface="Arial"/>
                <a:cs typeface="Arial"/>
              </a:rPr>
              <a:t> </a:t>
            </a:r>
            <a:r>
              <a:rPr lang="en-GB" sz="1200">
                <a:latin typeface="Arial"/>
                <a:cs typeface="Arial"/>
              </a:rPr>
              <a:t>patient</a:t>
            </a:r>
            <a:r>
              <a:rPr lang="en-GB" sz="1200" spc="-30">
                <a:latin typeface="Arial"/>
                <a:cs typeface="Arial"/>
              </a:rPr>
              <a:t> </a:t>
            </a:r>
            <a:r>
              <a:rPr lang="en-GB" sz="1200">
                <a:latin typeface="Arial"/>
                <a:cs typeface="Arial"/>
              </a:rPr>
              <a:t>does</a:t>
            </a:r>
            <a:r>
              <a:rPr lang="en-GB" sz="1200" spc="-15">
                <a:latin typeface="Arial"/>
                <a:cs typeface="Arial"/>
              </a:rPr>
              <a:t> </a:t>
            </a:r>
            <a:r>
              <a:rPr lang="en-GB" sz="1200">
                <a:latin typeface="Arial"/>
                <a:cs typeface="Arial"/>
              </a:rPr>
              <a:t>not</a:t>
            </a:r>
            <a:r>
              <a:rPr lang="en-GB" sz="1200" spc="-20">
                <a:latin typeface="Arial"/>
                <a:cs typeface="Arial"/>
              </a:rPr>
              <a:t> </a:t>
            </a:r>
            <a:r>
              <a:rPr lang="en-GB" sz="1200" spc="-10">
                <a:latin typeface="Arial"/>
                <a:cs typeface="Arial"/>
              </a:rPr>
              <a:t>contact </a:t>
            </a:r>
            <a:r>
              <a:rPr lang="en-GB" sz="1200">
                <a:latin typeface="Arial"/>
                <a:cs typeface="Arial"/>
              </a:rPr>
              <a:t>the</a:t>
            </a:r>
            <a:r>
              <a:rPr lang="en-GB" sz="1200" spc="-25">
                <a:latin typeface="Arial"/>
                <a:cs typeface="Arial"/>
              </a:rPr>
              <a:t> </a:t>
            </a:r>
            <a:r>
              <a:rPr lang="en-GB" sz="1200" spc="-10">
                <a:latin typeface="Arial"/>
                <a:cs typeface="Arial"/>
              </a:rPr>
              <a:t>pharmacy,</a:t>
            </a:r>
            <a:r>
              <a:rPr lang="en-GB" sz="1200" spc="-30">
                <a:latin typeface="Arial"/>
                <a:cs typeface="Arial"/>
              </a:rPr>
              <a:t> </a:t>
            </a:r>
            <a:r>
              <a:rPr lang="en-GB" sz="1200">
                <a:latin typeface="Arial"/>
                <a:cs typeface="Arial"/>
              </a:rPr>
              <a:t>the</a:t>
            </a:r>
            <a:r>
              <a:rPr lang="en-GB" sz="1200" spc="-20">
                <a:latin typeface="Arial"/>
                <a:cs typeface="Arial"/>
              </a:rPr>
              <a:t> </a:t>
            </a:r>
            <a:r>
              <a:rPr lang="en-GB" sz="1200" spc="-10">
                <a:latin typeface="Arial"/>
                <a:cs typeface="Arial"/>
              </a:rPr>
              <a:t>pharmacist </a:t>
            </a:r>
            <a:r>
              <a:rPr lang="en-GB" sz="1200">
                <a:latin typeface="Arial"/>
                <a:cs typeface="Arial"/>
              </a:rPr>
              <a:t>will</a:t>
            </a:r>
            <a:r>
              <a:rPr lang="en-GB" sz="1200" spc="10">
                <a:latin typeface="Arial"/>
                <a:cs typeface="Arial"/>
              </a:rPr>
              <a:t> </a:t>
            </a:r>
            <a:r>
              <a:rPr lang="en-GB" sz="1200">
                <a:latin typeface="Arial"/>
                <a:cs typeface="Arial"/>
              </a:rPr>
              <a:t>follow</a:t>
            </a:r>
            <a:r>
              <a:rPr lang="en-GB" sz="1200" spc="-30">
                <a:latin typeface="Arial"/>
                <a:cs typeface="Arial"/>
              </a:rPr>
              <a:t> </a:t>
            </a:r>
            <a:r>
              <a:rPr lang="en-GB" sz="1200">
                <a:latin typeface="Arial"/>
                <a:cs typeface="Arial"/>
              </a:rPr>
              <a:t>up</a:t>
            </a:r>
            <a:r>
              <a:rPr lang="en-GB" sz="1200" spc="-15">
                <a:latin typeface="Arial"/>
                <a:cs typeface="Arial"/>
              </a:rPr>
              <a:t> </a:t>
            </a:r>
            <a:r>
              <a:rPr lang="en-GB" sz="1200">
                <a:latin typeface="Arial"/>
                <a:cs typeface="Arial"/>
              </a:rPr>
              <a:t>based</a:t>
            </a:r>
            <a:r>
              <a:rPr lang="en-GB" sz="1200" spc="-25">
                <a:latin typeface="Arial"/>
                <a:cs typeface="Arial"/>
              </a:rPr>
              <a:t> </a:t>
            </a:r>
            <a:r>
              <a:rPr lang="en-GB" sz="1200" spc="-20">
                <a:latin typeface="Arial"/>
                <a:cs typeface="Arial"/>
              </a:rPr>
              <a:t>upon </a:t>
            </a:r>
            <a:r>
              <a:rPr lang="en-GB" sz="1200">
                <a:latin typeface="Arial"/>
                <a:cs typeface="Arial"/>
              </a:rPr>
              <a:t>clinical</a:t>
            </a:r>
            <a:r>
              <a:rPr lang="en-GB" sz="1200" spc="-10">
                <a:latin typeface="Arial"/>
                <a:cs typeface="Arial"/>
              </a:rPr>
              <a:t> need.</a:t>
            </a:r>
            <a:endParaRPr lang="en-GB" sz="1200">
              <a:latin typeface="Arial"/>
              <a:cs typeface="Arial"/>
            </a:endParaRPr>
          </a:p>
        </p:txBody>
      </p:sp>
      <p:sp>
        <p:nvSpPr>
          <p:cNvPr id="13" name="object 7">
            <a:extLst>
              <a:ext uri="{FF2B5EF4-FFF2-40B4-BE49-F238E27FC236}">
                <a16:creationId xmlns:a16="http://schemas.microsoft.com/office/drawing/2014/main" id="{5ABDF6ED-E6CD-D1B1-C4B9-384623B00443}"/>
              </a:ext>
            </a:extLst>
          </p:cNvPr>
          <p:cNvSpPr txBox="1"/>
          <p:nvPr/>
        </p:nvSpPr>
        <p:spPr>
          <a:xfrm>
            <a:off x="8941509" y="3368054"/>
            <a:ext cx="2581937" cy="782907"/>
          </a:xfrm>
          <a:prstGeom prst="rect">
            <a:avLst/>
          </a:prstGeom>
          <a:noFill/>
        </p:spPr>
        <p:txBody>
          <a:bodyPr vert="horz" wrap="square" lIns="0" tIns="64135" rIns="0" bIns="0" rtlCol="0">
            <a:spAutoFit/>
          </a:bodyPr>
          <a:lstStyle/>
          <a:p>
            <a:pPr marL="93663" marR="5080">
              <a:lnSpc>
                <a:spcPts val="1380"/>
              </a:lnSpc>
              <a:spcBef>
                <a:spcPts val="195"/>
              </a:spcBef>
            </a:pPr>
            <a:r>
              <a:rPr lang="en-GB" sz="1200">
                <a:latin typeface="Arial"/>
                <a:cs typeface="Arial"/>
              </a:rPr>
              <a:t>Referrals enable the pharmacy to plan and manage workload, thereby meaning patients are seen in a timely manner.</a:t>
            </a:r>
          </a:p>
        </p:txBody>
      </p:sp>
      <p:grpSp>
        <p:nvGrpSpPr>
          <p:cNvPr id="35" name="object 18">
            <a:extLst>
              <a:ext uri="{FF2B5EF4-FFF2-40B4-BE49-F238E27FC236}">
                <a16:creationId xmlns:a16="http://schemas.microsoft.com/office/drawing/2014/main" id="{25CBC962-1AAB-E6BC-E0DC-D850AD8CDD53}"/>
              </a:ext>
            </a:extLst>
          </p:cNvPr>
          <p:cNvGrpSpPr/>
          <p:nvPr/>
        </p:nvGrpSpPr>
        <p:grpSpPr>
          <a:xfrm>
            <a:off x="432000" y="5025321"/>
            <a:ext cx="928369" cy="928369"/>
            <a:chOff x="583691" y="4565903"/>
            <a:chExt cx="928369" cy="928369"/>
          </a:xfrm>
        </p:grpSpPr>
        <p:sp>
          <p:nvSpPr>
            <p:cNvPr id="36" name="object 19">
              <a:extLst>
                <a:ext uri="{FF2B5EF4-FFF2-40B4-BE49-F238E27FC236}">
                  <a16:creationId xmlns:a16="http://schemas.microsoft.com/office/drawing/2014/main" id="{EDB8EDBF-BE8F-EC93-94E7-71FEF9400D2B}"/>
                </a:ext>
              </a:extLst>
            </p:cNvPr>
            <p:cNvSpPr/>
            <p:nvPr/>
          </p:nvSpPr>
          <p:spPr>
            <a:xfrm>
              <a:off x="583691" y="456590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6"/>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37" name="object 20">
              <a:extLst>
                <a:ext uri="{FF2B5EF4-FFF2-40B4-BE49-F238E27FC236}">
                  <a16:creationId xmlns:a16="http://schemas.microsoft.com/office/drawing/2014/main" id="{A3F35194-C623-1D31-9264-2D4854E567AA}"/>
                </a:ext>
              </a:extLst>
            </p:cNvPr>
            <p:cNvPicPr/>
            <p:nvPr/>
          </p:nvPicPr>
          <p:blipFill>
            <a:blip r:embed="rId2" cstate="print"/>
            <a:stretch>
              <a:fillRect/>
            </a:stretch>
          </p:blipFill>
          <p:spPr>
            <a:xfrm>
              <a:off x="904448" y="5046143"/>
              <a:ext cx="159556" cy="119681"/>
            </a:xfrm>
            <a:prstGeom prst="rect">
              <a:avLst/>
            </a:prstGeom>
          </p:spPr>
        </p:pic>
        <p:pic>
          <p:nvPicPr>
            <p:cNvPr id="38" name="object 21">
              <a:extLst>
                <a:ext uri="{FF2B5EF4-FFF2-40B4-BE49-F238E27FC236}">
                  <a16:creationId xmlns:a16="http://schemas.microsoft.com/office/drawing/2014/main" id="{3DA9C3B3-3710-F3D0-352A-791D1B24057B}"/>
                </a:ext>
              </a:extLst>
            </p:cNvPr>
            <p:cNvPicPr/>
            <p:nvPr/>
          </p:nvPicPr>
          <p:blipFill>
            <a:blip r:embed="rId3" cstate="print"/>
            <a:stretch>
              <a:fillRect/>
            </a:stretch>
          </p:blipFill>
          <p:spPr>
            <a:xfrm>
              <a:off x="808162" y="4886176"/>
              <a:ext cx="112414" cy="133455"/>
            </a:xfrm>
            <a:prstGeom prst="rect">
              <a:avLst/>
            </a:prstGeom>
          </p:spPr>
        </p:pic>
        <p:sp>
          <p:nvSpPr>
            <p:cNvPr id="39" name="object 22">
              <a:extLst>
                <a:ext uri="{FF2B5EF4-FFF2-40B4-BE49-F238E27FC236}">
                  <a16:creationId xmlns:a16="http://schemas.microsoft.com/office/drawing/2014/main" id="{533F8079-A41D-29CE-09AA-BE68824274E8}"/>
                </a:ext>
              </a:extLst>
            </p:cNvPr>
            <p:cNvSpPr/>
            <p:nvPr/>
          </p:nvSpPr>
          <p:spPr>
            <a:xfrm>
              <a:off x="876274" y="4936014"/>
              <a:ext cx="297815" cy="238760"/>
            </a:xfrm>
            <a:custGeom>
              <a:avLst/>
              <a:gdLst/>
              <a:ahLst/>
              <a:cxnLst/>
              <a:rect l="l" t="t" r="r" b="b"/>
              <a:pathLst>
                <a:path w="297815" h="238760">
                  <a:moveTo>
                    <a:pt x="265396" y="170557"/>
                  </a:moveTo>
                  <a:lnTo>
                    <a:pt x="181638" y="170557"/>
                  </a:lnTo>
                  <a:lnTo>
                    <a:pt x="186622" y="172218"/>
                  </a:lnTo>
                  <a:lnTo>
                    <a:pt x="190499" y="176095"/>
                  </a:lnTo>
                  <a:lnTo>
                    <a:pt x="194929" y="179971"/>
                  </a:lnTo>
                  <a:lnTo>
                    <a:pt x="197698" y="185509"/>
                  </a:lnTo>
                  <a:lnTo>
                    <a:pt x="198251" y="191046"/>
                  </a:lnTo>
                  <a:lnTo>
                    <a:pt x="198805" y="197138"/>
                  </a:lnTo>
                  <a:lnTo>
                    <a:pt x="196590" y="202675"/>
                  </a:lnTo>
                  <a:lnTo>
                    <a:pt x="173885" y="228702"/>
                  </a:lnTo>
                  <a:lnTo>
                    <a:pt x="181638" y="234793"/>
                  </a:lnTo>
                  <a:lnTo>
                    <a:pt x="185515" y="237008"/>
                  </a:lnTo>
                  <a:lnTo>
                    <a:pt x="189945" y="238669"/>
                  </a:lnTo>
                  <a:lnTo>
                    <a:pt x="194929" y="238116"/>
                  </a:lnTo>
                  <a:lnTo>
                    <a:pt x="203339" y="235641"/>
                  </a:lnTo>
                  <a:lnTo>
                    <a:pt x="209881" y="230363"/>
                  </a:lnTo>
                  <a:lnTo>
                    <a:pt x="213930" y="223008"/>
                  </a:lnTo>
                  <a:lnTo>
                    <a:pt x="214865" y="214304"/>
                  </a:lnTo>
                  <a:lnTo>
                    <a:pt x="214865" y="213750"/>
                  </a:lnTo>
                  <a:lnTo>
                    <a:pt x="222285" y="213750"/>
                  </a:lnTo>
                  <a:lnTo>
                    <a:pt x="240338" y="189939"/>
                  </a:lnTo>
                  <a:lnTo>
                    <a:pt x="247758" y="189939"/>
                  </a:lnTo>
                  <a:lnTo>
                    <a:pt x="254287" y="188018"/>
                  </a:lnTo>
                  <a:lnTo>
                    <a:pt x="260828" y="182740"/>
                  </a:lnTo>
                  <a:lnTo>
                    <a:pt x="264878" y="175385"/>
                  </a:lnTo>
                  <a:lnTo>
                    <a:pt x="265396" y="170557"/>
                  </a:lnTo>
                  <a:close/>
                </a:path>
                <a:path w="297815" h="238760">
                  <a:moveTo>
                    <a:pt x="222285" y="213750"/>
                  </a:moveTo>
                  <a:lnTo>
                    <a:pt x="214865" y="213750"/>
                  </a:lnTo>
                  <a:lnTo>
                    <a:pt x="216526" y="214304"/>
                  </a:lnTo>
                  <a:lnTo>
                    <a:pt x="220402" y="214304"/>
                  </a:lnTo>
                  <a:lnTo>
                    <a:pt x="222285" y="213750"/>
                  </a:lnTo>
                  <a:close/>
                </a:path>
                <a:path w="297815" h="238760">
                  <a:moveTo>
                    <a:pt x="247758" y="189939"/>
                  </a:moveTo>
                  <a:lnTo>
                    <a:pt x="240338" y="189939"/>
                  </a:lnTo>
                  <a:lnTo>
                    <a:pt x="242000" y="190492"/>
                  </a:lnTo>
                  <a:lnTo>
                    <a:pt x="245876" y="190492"/>
                  </a:lnTo>
                  <a:lnTo>
                    <a:pt x="247758" y="189939"/>
                  </a:lnTo>
                  <a:close/>
                </a:path>
                <a:path w="297815" h="238760">
                  <a:moveTo>
                    <a:pt x="296110" y="148407"/>
                  </a:moveTo>
                  <a:lnTo>
                    <a:pt x="151180" y="148407"/>
                  </a:lnTo>
                  <a:lnTo>
                    <a:pt x="156718" y="150622"/>
                  </a:lnTo>
                  <a:lnTo>
                    <a:pt x="161702" y="154498"/>
                  </a:lnTo>
                  <a:lnTo>
                    <a:pt x="166686" y="158928"/>
                  </a:lnTo>
                  <a:lnTo>
                    <a:pt x="169455" y="165020"/>
                  </a:lnTo>
                  <a:lnTo>
                    <a:pt x="170009" y="171665"/>
                  </a:lnTo>
                  <a:lnTo>
                    <a:pt x="171670" y="171111"/>
                  </a:lnTo>
                  <a:lnTo>
                    <a:pt x="173885" y="170557"/>
                  </a:lnTo>
                  <a:lnTo>
                    <a:pt x="265396" y="170557"/>
                  </a:lnTo>
                  <a:lnTo>
                    <a:pt x="265812" y="166681"/>
                  </a:lnTo>
                  <a:lnTo>
                    <a:pt x="265812" y="165573"/>
                  </a:lnTo>
                  <a:lnTo>
                    <a:pt x="265258" y="164466"/>
                  </a:lnTo>
                  <a:lnTo>
                    <a:pt x="265258" y="163358"/>
                  </a:lnTo>
                  <a:lnTo>
                    <a:pt x="284416" y="163358"/>
                  </a:lnTo>
                  <a:lnTo>
                    <a:pt x="285298" y="163099"/>
                  </a:lnTo>
                  <a:lnTo>
                    <a:pt x="291840" y="157821"/>
                  </a:lnTo>
                  <a:lnTo>
                    <a:pt x="295889" y="150466"/>
                  </a:lnTo>
                  <a:lnTo>
                    <a:pt x="296110" y="148407"/>
                  </a:lnTo>
                  <a:close/>
                </a:path>
                <a:path w="297815" h="238760">
                  <a:moveTo>
                    <a:pt x="284416" y="163358"/>
                  </a:moveTo>
                  <a:lnTo>
                    <a:pt x="265258" y="163358"/>
                  </a:lnTo>
                  <a:lnTo>
                    <a:pt x="268581" y="165020"/>
                  </a:lnTo>
                  <a:lnTo>
                    <a:pt x="272457" y="166127"/>
                  </a:lnTo>
                  <a:lnTo>
                    <a:pt x="276888" y="165573"/>
                  </a:lnTo>
                  <a:lnTo>
                    <a:pt x="284416" y="163358"/>
                  </a:lnTo>
                  <a:close/>
                </a:path>
                <a:path w="297815" h="238760">
                  <a:moveTo>
                    <a:pt x="285563" y="122380"/>
                  </a:moveTo>
                  <a:lnTo>
                    <a:pt x="116846" y="122380"/>
                  </a:lnTo>
                  <a:lnTo>
                    <a:pt x="123492" y="124595"/>
                  </a:lnTo>
                  <a:lnTo>
                    <a:pt x="128476" y="129025"/>
                  </a:lnTo>
                  <a:lnTo>
                    <a:pt x="134567" y="134563"/>
                  </a:lnTo>
                  <a:lnTo>
                    <a:pt x="137890" y="141762"/>
                  </a:lnTo>
                  <a:lnTo>
                    <a:pt x="137890" y="149514"/>
                  </a:lnTo>
                  <a:lnTo>
                    <a:pt x="140105" y="148961"/>
                  </a:lnTo>
                  <a:lnTo>
                    <a:pt x="142874" y="148407"/>
                  </a:lnTo>
                  <a:lnTo>
                    <a:pt x="296110" y="148407"/>
                  </a:lnTo>
                  <a:lnTo>
                    <a:pt x="296824" y="141762"/>
                  </a:lnTo>
                  <a:lnTo>
                    <a:pt x="297377" y="135670"/>
                  </a:lnTo>
                  <a:lnTo>
                    <a:pt x="294608" y="130687"/>
                  </a:lnTo>
                  <a:lnTo>
                    <a:pt x="290732" y="126810"/>
                  </a:lnTo>
                  <a:lnTo>
                    <a:pt x="285563" y="122380"/>
                  </a:lnTo>
                  <a:close/>
                </a:path>
                <a:path w="297815" h="238760">
                  <a:moveTo>
                    <a:pt x="117843" y="97461"/>
                  </a:moveTo>
                  <a:lnTo>
                    <a:pt x="79743" y="97461"/>
                  </a:lnTo>
                  <a:lnTo>
                    <a:pt x="86389" y="99676"/>
                  </a:lnTo>
                  <a:lnTo>
                    <a:pt x="91373" y="104106"/>
                  </a:lnTo>
                  <a:lnTo>
                    <a:pt x="97464" y="109090"/>
                  </a:lnTo>
                  <a:lnTo>
                    <a:pt x="100233" y="116289"/>
                  </a:lnTo>
                  <a:lnTo>
                    <a:pt x="100787" y="124041"/>
                  </a:lnTo>
                  <a:lnTo>
                    <a:pt x="103556" y="122934"/>
                  </a:lnTo>
                  <a:lnTo>
                    <a:pt x="106878" y="122380"/>
                  </a:lnTo>
                  <a:lnTo>
                    <a:pt x="285563" y="122380"/>
                  </a:lnTo>
                  <a:lnTo>
                    <a:pt x="259074" y="99676"/>
                  </a:lnTo>
                  <a:lnTo>
                    <a:pt x="124045" y="99676"/>
                  </a:lnTo>
                  <a:lnTo>
                    <a:pt x="117843" y="97461"/>
                  </a:lnTo>
                  <a:close/>
                </a:path>
                <a:path w="297815" h="238760">
                  <a:moveTo>
                    <a:pt x="48178" y="0"/>
                  </a:moveTo>
                  <a:lnTo>
                    <a:pt x="0" y="79741"/>
                  </a:lnTo>
                  <a:lnTo>
                    <a:pt x="37656" y="123488"/>
                  </a:lnTo>
                  <a:lnTo>
                    <a:pt x="52054" y="106875"/>
                  </a:lnTo>
                  <a:lnTo>
                    <a:pt x="57038" y="100784"/>
                  </a:lnTo>
                  <a:lnTo>
                    <a:pt x="64791" y="97461"/>
                  </a:lnTo>
                  <a:lnTo>
                    <a:pt x="117843" y="97461"/>
                  </a:lnTo>
                  <a:lnTo>
                    <a:pt x="116293" y="96907"/>
                  </a:lnTo>
                  <a:lnTo>
                    <a:pt x="110755" y="91370"/>
                  </a:lnTo>
                  <a:lnTo>
                    <a:pt x="102760" y="80822"/>
                  </a:lnTo>
                  <a:lnTo>
                    <a:pt x="99541" y="68458"/>
                  </a:lnTo>
                  <a:lnTo>
                    <a:pt x="101098" y="55782"/>
                  </a:lnTo>
                  <a:lnTo>
                    <a:pt x="107432" y="44300"/>
                  </a:lnTo>
                  <a:lnTo>
                    <a:pt x="138663" y="8306"/>
                  </a:lnTo>
                  <a:lnTo>
                    <a:pt x="97256" y="8306"/>
                  </a:lnTo>
                  <a:lnTo>
                    <a:pt x="73210" y="7579"/>
                  </a:lnTo>
                  <a:lnTo>
                    <a:pt x="48178" y="0"/>
                  </a:lnTo>
                  <a:close/>
                </a:path>
                <a:path w="297815" h="238760">
                  <a:moveTo>
                    <a:pt x="195483" y="44854"/>
                  </a:moveTo>
                  <a:lnTo>
                    <a:pt x="157272" y="88601"/>
                  </a:lnTo>
                  <a:lnTo>
                    <a:pt x="151734" y="95246"/>
                  </a:lnTo>
                  <a:lnTo>
                    <a:pt x="143981" y="99122"/>
                  </a:lnTo>
                  <a:lnTo>
                    <a:pt x="135121" y="99676"/>
                  </a:lnTo>
                  <a:lnTo>
                    <a:pt x="259074" y="99676"/>
                  </a:lnTo>
                  <a:lnTo>
                    <a:pt x="201574" y="50392"/>
                  </a:lnTo>
                  <a:lnTo>
                    <a:pt x="195483" y="44854"/>
                  </a:lnTo>
                  <a:close/>
                </a:path>
                <a:path w="297815" h="238760">
                  <a:moveTo>
                    <a:pt x="119745" y="6541"/>
                  </a:moveTo>
                  <a:lnTo>
                    <a:pt x="97256" y="8306"/>
                  </a:lnTo>
                  <a:lnTo>
                    <a:pt x="138663" y="8306"/>
                  </a:lnTo>
                  <a:lnTo>
                    <a:pt x="140105" y="6645"/>
                  </a:lnTo>
                  <a:lnTo>
                    <a:pt x="119745" y="6541"/>
                  </a:lnTo>
                  <a:close/>
                </a:path>
              </a:pathLst>
            </a:custGeom>
            <a:solidFill>
              <a:srgbClr val="5299A8"/>
            </a:solidFill>
          </p:spPr>
          <p:txBody>
            <a:bodyPr wrap="square" lIns="0" tIns="0" rIns="0" bIns="0" rtlCol="0"/>
            <a:lstStyle/>
            <a:p>
              <a:endParaRPr/>
            </a:p>
          </p:txBody>
        </p:sp>
        <p:pic>
          <p:nvPicPr>
            <p:cNvPr id="40" name="object 23">
              <a:extLst>
                <a:ext uri="{FF2B5EF4-FFF2-40B4-BE49-F238E27FC236}">
                  <a16:creationId xmlns:a16="http://schemas.microsoft.com/office/drawing/2014/main" id="{E9050A20-1542-D02A-F0DB-E91FD5A9B3EA}"/>
                </a:ext>
              </a:extLst>
            </p:cNvPr>
            <p:cNvPicPr/>
            <p:nvPr/>
          </p:nvPicPr>
          <p:blipFill>
            <a:blip r:embed="rId4" cstate="print"/>
            <a:stretch>
              <a:fillRect/>
            </a:stretch>
          </p:blipFill>
          <p:spPr>
            <a:xfrm>
              <a:off x="985922" y="4886176"/>
              <a:ext cx="302915" cy="174987"/>
            </a:xfrm>
            <a:prstGeom prst="rect">
              <a:avLst/>
            </a:prstGeom>
          </p:spPr>
        </p:pic>
      </p:grpSp>
      <p:sp>
        <p:nvSpPr>
          <p:cNvPr id="41" name="object 24">
            <a:extLst>
              <a:ext uri="{FF2B5EF4-FFF2-40B4-BE49-F238E27FC236}">
                <a16:creationId xmlns:a16="http://schemas.microsoft.com/office/drawing/2014/main" id="{85936365-1BD8-76F6-4C72-B76EAE19C7E1}"/>
              </a:ext>
            </a:extLst>
          </p:cNvPr>
          <p:cNvSpPr txBox="1"/>
          <p:nvPr/>
        </p:nvSpPr>
        <p:spPr>
          <a:xfrm>
            <a:off x="1546807" y="5118413"/>
            <a:ext cx="2092960" cy="734695"/>
          </a:xfrm>
          <a:prstGeom prst="rect">
            <a:avLst/>
          </a:prstGeom>
        </p:spPr>
        <p:txBody>
          <a:bodyPr vert="horz" wrap="square" lIns="0" tIns="24765" rIns="0" bIns="0" rtlCol="0">
            <a:spAutoFit/>
          </a:bodyPr>
          <a:lstStyle/>
          <a:p>
            <a:pPr marL="12700" marR="5080">
              <a:lnSpc>
                <a:spcPts val="1380"/>
              </a:lnSpc>
              <a:spcBef>
                <a:spcPts val="195"/>
              </a:spcBef>
            </a:pPr>
            <a:r>
              <a:rPr sz="1200">
                <a:latin typeface="Arial"/>
                <a:cs typeface="Arial"/>
              </a:rPr>
              <a:t>Clinical</a:t>
            </a:r>
            <a:r>
              <a:rPr sz="1200" spc="-30">
                <a:latin typeface="Arial"/>
                <a:cs typeface="Arial"/>
              </a:rPr>
              <a:t> </a:t>
            </a:r>
            <a:r>
              <a:rPr sz="1200">
                <a:latin typeface="Arial"/>
                <a:cs typeface="Arial"/>
              </a:rPr>
              <a:t>responsibility</a:t>
            </a:r>
            <a:r>
              <a:rPr sz="1200" spc="-35">
                <a:latin typeface="Arial"/>
                <a:cs typeface="Arial"/>
              </a:rPr>
              <a:t> </a:t>
            </a:r>
            <a:r>
              <a:rPr sz="1200">
                <a:latin typeface="Arial"/>
                <a:cs typeface="Arial"/>
              </a:rPr>
              <a:t>for</a:t>
            </a:r>
            <a:r>
              <a:rPr sz="1200" spc="-50">
                <a:latin typeface="Arial"/>
                <a:cs typeface="Arial"/>
              </a:rPr>
              <a:t> </a:t>
            </a:r>
            <a:r>
              <a:rPr sz="1200" spc="-20">
                <a:latin typeface="Arial"/>
                <a:cs typeface="Arial"/>
              </a:rPr>
              <a:t>that </a:t>
            </a:r>
            <a:r>
              <a:rPr sz="1200">
                <a:latin typeface="Arial"/>
                <a:cs typeface="Arial"/>
              </a:rPr>
              <a:t>episode</a:t>
            </a:r>
            <a:r>
              <a:rPr sz="1200" spc="-35">
                <a:latin typeface="Arial"/>
                <a:cs typeface="Arial"/>
              </a:rPr>
              <a:t> </a:t>
            </a:r>
            <a:r>
              <a:rPr sz="1200">
                <a:latin typeface="Arial"/>
                <a:cs typeface="Arial"/>
              </a:rPr>
              <a:t>of</a:t>
            </a:r>
            <a:r>
              <a:rPr sz="1200" spc="-20">
                <a:latin typeface="Arial"/>
                <a:cs typeface="Arial"/>
              </a:rPr>
              <a:t> </a:t>
            </a:r>
            <a:r>
              <a:rPr sz="1200">
                <a:latin typeface="Arial"/>
                <a:cs typeface="Arial"/>
              </a:rPr>
              <a:t>patient</a:t>
            </a:r>
            <a:r>
              <a:rPr sz="1200" spc="-30">
                <a:latin typeface="Arial"/>
                <a:cs typeface="Arial"/>
              </a:rPr>
              <a:t> </a:t>
            </a:r>
            <a:r>
              <a:rPr sz="1200">
                <a:latin typeface="Arial"/>
                <a:cs typeface="Arial"/>
              </a:rPr>
              <a:t>care</a:t>
            </a:r>
            <a:r>
              <a:rPr sz="1200" spc="-10">
                <a:latin typeface="Arial"/>
                <a:cs typeface="Arial"/>
              </a:rPr>
              <a:t> passes </a:t>
            </a:r>
            <a:r>
              <a:rPr sz="1200">
                <a:latin typeface="Arial"/>
                <a:cs typeface="Arial"/>
              </a:rPr>
              <a:t>to</a:t>
            </a:r>
            <a:r>
              <a:rPr sz="1200" spc="-15">
                <a:latin typeface="Arial"/>
                <a:cs typeface="Arial"/>
              </a:rPr>
              <a:t> </a:t>
            </a:r>
            <a:r>
              <a:rPr sz="1200">
                <a:latin typeface="Arial"/>
                <a:cs typeface="Arial"/>
              </a:rPr>
              <a:t>the</a:t>
            </a:r>
            <a:r>
              <a:rPr sz="1200" spc="-15">
                <a:latin typeface="Arial"/>
                <a:cs typeface="Arial"/>
              </a:rPr>
              <a:t> </a:t>
            </a:r>
            <a:r>
              <a:rPr sz="1200">
                <a:latin typeface="Arial"/>
                <a:cs typeface="Arial"/>
              </a:rPr>
              <a:t>pharmacy</a:t>
            </a:r>
            <a:r>
              <a:rPr sz="1200" spc="-30">
                <a:latin typeface="Arial"/>
                <a:cs typeface="Arial"/>
              </a:rPr>
              <a:t> </a:t>
            </a:r>
            <a:r>
              <a:rPr sz="1200">
                <a:latin typeface="Arial"/>
                <a:cs typeface="Arial"/>
              </a:rPr>
              <a:t>until</a:t>
            </a:r>
            <a:r>
              <a:rPr sz="1200" spc="-20">
                <a:latin typeface="Arial"/>
                <a:cs typeface="Arial"/>
              </a:rPr>
              <a:t> </a:t>
            </a:r>
            <a:r>
              <a:rPr sz="1200">
                <a:latin typeface="Arial"/>
                <a:cs typeface="Arial"/>
              </a:rPr>
              <a:t>it</a:t>
            </a:r>
            <a:r>
              <a:rPr sz="1200" spc="-5">
                <a:latin typeface="Arial"/>
                <a:cs typeface="Arial"/>
              </a:rPr>
              <a:t> </a:t>
            </a:r>
            <a:r>
              <a:rPr sz="1200" spc="-25">
                <a:latin typeface="Arial"/>
                <a:cs typeface="Arial"/>
              </a:rPr>
              <a:t>is </a:t>
            </a:r>
            <a:r>
              <a:rPr sz="1200">
                <a:latin typeface="Arial"/>
                <a:cs typeface="Arial"/>
              </a:rPr>
              <a:t>completed</a:t>
            </a:r>
            <a:r>
              <a:rPr sz="1200" spc="-35">
                <a:latin typeface="Arial"/>
                <a:cs typeface="Arial"/>
              </a:rPr>
              <a:t> </a:t>
            </a:r>
            <a:r>
              <a:rPr sz="1200">
                <a:latin typeface="Arial"/>
                <a:cs typeface="Arial"/>
              </a:rPr>
              <a:t>or referred</a:t>
            </a:r>
            <a:r>
              <a:rPr sz="1200" spc="-15">
                <a:latin typeface="Arial"/>
                <a:cs typeface="Arial"/>
              </a:rPr>
              <a:t> </a:t>
            </a:r>
            <a:r>
              <a:rPr sz="1200" spc="-25">
                <a:latin typeface="Arial"/>
                <a:cs typeface="Arial"/>
              </a:rPr>
              <a:t>on.</a:t>
            </a:r>
            <a:endParaRPr sz="1200">
              <a:latin typeface="Arial"/>
              <a:cs typeface="Arial"/>
            </a:endParaRPr>
          </a:p>
        </p:txBody>
      </p:sp>
      <p:grpSp>
        <p:nvGrpSpPr>
          <p:cNvPr id="42" name="object 25">
            <a:extLst>
              <a:ext uri="{FF2B5EF4-FFF2-40B4-BE49-F238E27FC236}">
                <a16:creationId xmlns:a16="http://schemas.microsoft.com/office/drawing/2014/main" id="{A29DC559-A385-0687-0B75-DF9A8AD663C0}"/>
              </a:ext>
            </a:extLst>
          </p:cNvPr>
          <p:cNvGrpSpPr/>
          <p:nvPr/>
        </p:nvGrpSpPr>
        <p:grpSpPr>
          <a:xfrm>
            <a:off x="4115426" y="5025321"/>
            <a:ext cx="928369" cy="928369"/>
            <a:chOff x="4280915" y="4565903"/>
            <a:chExt cx="928369" cy="928369"/>
          </a:xfrm>
        </p:grpSpPr>
        <p:sp>
          <p:nvSpPr>
            <p:cNvPr id="43" name="object 26">
              <a:extLst>
                <a:ext uri="{FF2B5EF4-FFF2-40B4-BE49-F238E27FC236}">
                  <a16:creationId xmlns:a16="http://schemas.microsoft.com/office/drawing/2014/main" id="{2715C9B6-6742-F3F3-AABC-C58DF51A38B0}"/>
                </a:ext>
              </a:extLst>
            </p:cNvPr>
            <p:cNvSpPr/>
            <p:nvPr/>
          </p:nvSpPr>
          <p:spPr>
            <a:xfrm>
              <a:off x="4280915" y="456590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6"/>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sp>
          <p:nvSpPr>
            <p:cNvPr id="44" name="object 27">
              <a:extLst>
                <a:ext uri="{FF2B5EF4-FFF2-40B4-BE49-F238E27FC236}">
                  <a16:creationId xmlns:a16="http://schemas.microsoft.com/office/drawing/2014/main" id="{6052EB9F-E03A-49EC-A3D1-ADA7247F7C80}"/>
                </a:ext>
              </a:extLst>
            </p:cNvPr>
            <p:cNvSpPr/>
            <p:nvPr/>
          </p:nvSpPr>
          <p:spPr>
            <a:xfrm>
              <a:off x="4557433" y="4842433"/>
              <a:ext cx="377190" cy="376555"/>
            </a:xfrm>
            <a:custGeom>
              <a:avLst/>
              <a:gdLst/>
              <a:ahLst/>
              <a:cxnLst/>
              <a:rect l="l" t="t" r="r" b="b"/>
              <a:pathLst>
                <a:path w="377189" h="376554">
                  <a:moveTo>
                    <a:pt x="127368" y="116293"/>
                  </a:moveTo>
                  <a:lnTo>
                    <a:pt x="66446" y="116293"/>
                  </a:lnTo>
                  <a:lnTo>
                    <a:pt x="66459" y="310108"/>
                  </a:lnTo>
                  <a:lnTo>
                    <a:pt x="127368" y="310108"/>
                  </a:lnTo>
                  <a:lnTo>
                    <a:pt x="127368" y="116293"/>
                  </a:lnTo>
                  <a:close/>
                </a:path>
                <a:path w="377189" h="376554">
                  <a:moveTo>
                    <a:pt x="210439" y="0"/>
                  </a:moveTo>
                  <a:lnTo>
                    <a:pt x="149517" y="0"/>
                  </a:lnTo>
                  <a:lnTo>
                    <a:pt x="149517" y="310108"/>
                  </a:lnTo>
                  <a:lnTo>
                    <a:pt x="210439" y="310108"/>
                  </a:lnTo>
                  <a:lnTo>
                    <a:pt x="210439" y="0"/>
                  </a:lnTo>
                  <a:close/>
                </a:path>
                <a:path w="377189" h="376554">
                  <a:moveTo>
                    <a:pt x="293497" y="116293"/>
                  </a:moveTo>
                  <a:lnTo>
                    <a:pt x="232587" y="116293"/>
                  </a:lnTo>
                  <a:lnTo>
                    <a:pt x="232587" y="310108"/>
                  </a:lnTo>
                  <a:lnTo>
                    <a:pt x="293497" y="310108"/>
                  </a:lnTo>
                  <a:lnTo>
                    <a:pt x="293497" y="116293"/>
                  </a:lnTo>
                  <a:close/>
                </a:path>
                <a:path w="377189" h="376554">
                  <a:moveTo>
                    <a:pt x="376567" y="343496"/>
                  </a:moveTo>
                  <a:lnTo>
                    <a:pt x="33223" y="343496"/>
                  </a:lnTo>
                  <a:lnTo>
                    <a:pt x="33223" y="596"/>
                  </a:lnTo>
                  <a:lnTo>
                    <a:pt x="0" y="596"/>
                  </a:lnTo>
                  <a:lnTo>
                    <a:pt x="0" y="343496"/>
                  </a:lnTo>
                  <a:lnTo>
                    <a:pt x="0" y="376516"/>
                  </a:lnTo>
                  <a:lnTo>
                    <a:pt x="376567" y="376516"/>
                  </a:lnTo>
                  <a:lnTo>
                    <a:pt x="376567" y="343496"/>
                  </a:lnTo>
                  <a:close/>
                </a:path>
                <a:path w="377189" h="376554">
                  <a:moveTo>
                    <a:pt x="376567" y="210426"/>
                  </a:moveTo>
                  <a:lnTo>
                    <a:pt x="315645" y="210426"/>
                  </a:lnTo>
                  <a:lnTo>
                    <a:pt x="315658" y="310108"/>
                  </a:lnTo>
                  <a:lnTo>
                    <a:pt x="376567" y="310108"/>
                  </a:lnTo>
                  <a:lnTo>
                    <a:pt x="376567" y="210426"/>
                  </a:lnTo>
                  <a:close/>
                </a:path>
              </a:pathLst>
            </a:custGeom>
            <a:solidFill>
              <a:srgbClr val="496C7C"/>
            </a:solidFill>
          </p:spPr>
          <p:txBody>
            <a:bodyPr wrap="square" lIns="0" tIns="0" rIns="0" bIns="0" rtlCol="0"/>
            <a:lstStyle/>
            <a:p>
              <a:endParaRPr/>
            </a:p>
          </p:txBody>
        </p:sp>
      </p:grpSp>
      <p:sp>
        <p:nvSpPr>
          <p:cNvPr id="45" name="object 28">
            <a:extLst>
              <a:ext uri="{FF2B5EF4-FFF2-40B4-BE49-F238E27FC236}">
                <a16:creationId xmlns:a16="http://schemas.microsoft.com/office/drawing/2014/main" id="{96141FC6-9883-79F4-9BC7-C87506C0003F}"/>
              </a:ext>
            </a:extLst>
          </p:cNvPr>
          <p:cNvSpPr txBox="1"/>
          <p:nvPr/>
        </p:nvSpPr>
        <p:spPr>
          <a:xfrm>
            <a:off x="5244285" y="5206170"/>
            <a:ext cx="2152015" cy="558800"/>
          </a:xfrm>
          <a:prstGeom prst="rect">
            <a:avLst/>
          </a:prstGeom>
        </p:spPr>
        <p:txBody>
          <a:bodyPr vert="horz" wrap="square" lIns="0" tIns="24765" rIns="0" bIns="0" rtlCol="0">
            <a:spAutoFit/>
          </a:bodyPr>
          <a:lstStyle/>
          <a:p>
            <a:pPr marL="12700" marR="5080">
              <a:lnSpc>
                <a:spcPts val="1380"/>
              </a:lnSpc>
              <a:spcBef>
                <a:spcPts val="195"/>
              </a:spcBef>
            </a:pPr>
            <a:r>
              <a:rPr sz="1200">
                <a:latin typeface="Arial"/>
                <a:cs typeface="Arial"/>
              </a:rPr>
              <a:t>There</a:t>
            </a:r>
            <a:r>
              <a:rPr sz="1200" spc="-30">
                <a:latin typeface="Arial"/>
                <a:cs typeface="Arial"/>
              </a:rPr>
              <a:t> </a:t>
            </a:r>
            <a:r>
              <a:rPr sz="1200">
                <a:latin typeface="Arial"/>
                <a:cs typeface="Arial"/>
              </a:rPr>
              <a:t>is</a:t>
            </a:r>
            <a:r>
              <a:rPr sz="1200" spc="-5">
                <a:latin typeface="Arial"/>
                <a:cs typeface="Arial"/>
              </a:rPr>
              <a:t> </a:t>
            </a:r>
            <a:r>
              <a:rPr sz="1200">
                <a:latin typeface="Arial"/>
                <a:cs typeface="Arial"/>
              </a:rPr>
              <a:t>an</a:t>
            </a:r>
            <a:r>
              <a:rPr sz="1200" spc="-10">
                <a:latin typeface="Arial"/>
                <a:cs typeface="Arial"/>
              </a:rPr>
              <a:t> </a:t>
            </a:r>
            <a:r>
              <a:rPr sz="1200">
                <a:latin typeface="Arial"/>
                <a:cs typeface="Arial"/>
              </a:rPr>
              <a:t>audit</a:t>
            </a:r>
            <a:r>
              <a:rPr lang="en-GB" sz="1200">
                <a:latin typeface="Arial"/>
                <a:cs typeface="Arial"/>
              </a:rPr>
              <a:t> trail</a:t>
            </a:r>
            <a:r>
              <a:rPr sz="1200" spc="-15">
                <a:latin typeface="Arial"/>
                <a:cs typeface="Arial"/>
              </a:rPr>
              <a:t> </a:t>
            </a:r>
            <a:r>
              <a:rPr sz="1200">
                <a:latin typeface="Arial"/>
                <a:cs typeface="Arial"/>
              </a:rPr>
              <a:t>of</a:t>
            </a:r>
            <a:r>
              <a:rPr sz="1200" spc="-15">
                <a:latin typeface="Arial"/>
                <a:cs typeface="Arial"/>
              </a:rPr>
              <a:t> </a:t>
            </a:r>
            <a:r>
              <a:rPr sz="1200">
                <a:latin typeface="Arial"/>
                <a:cs typeface="Arial"/>
              </a:rPr>
              <a:t>referral</a:t>
            </a:r>
            <a:r>
              <a:rPr sz="1200" spc="-15">
                <a:latin typeface="Arial"/>
                <a:cs typeface="Arial"/>
              </a:rPr>
              <a:t> </a:t>
            </a:r>
            <a:r>
              <a:rPr sz="1200" spc="-25">
                <a:latin typeface="Arial"/>
                <a:cs typeface="Arial"/>
              </a:rPr>
              <a:t>and </a:t>
            </a:r>
            <a:r>
              <a:rPr sz="1200">
                <a:latin typeface="Arial"/>
                <a:cs typeface="Arial"/>
              </a:rPr>
              <a:t>clinical</a:t>
            </a:r>
            <a:r>
              <a:rPr sz="1200" spc="-35">
                <a:latin typeface="Arial"/>
                <a:cs typeface="Arial"/>
              </a:rPr>
              <a:t> </a:t>
            </a:r>
            <a:r>
              <a:rPr sz="1200">
                <a:latin typeface="Arial"/>
                <a:cs typeface="Arial"/>
              </a:rPr>
              <a:t>treatment,</a:t>
            </a:r>
            <a:r>
              <a:rPr sz="1200" spc="-60">
                <a:latin typeface="Arial"/>
                <a:cs typeface="Arial"/>
              </a:rPr>
              <a:t> </a:t>
            </a:r>
            <a:r>
              <a:rPr sz="1200">
                <a:latin typeface="Arial"/>
                <a:cs typeface="Arial"/>
              </a:rPr>
              <a:t>which</a:t>
            </a:r>
            <a:r>
              <a:rPr sz="1200" spc="-30">
                <a:latin typeface="Arial"/>
                <a:cs typeface="Arial"/>
              </a:rPr>
              <a:t> </a:t>
            </a:r>
            <a:r>
              <a:rPr sz="1200" spc="-20">
                <a:latin typeface="Arial"/>
                <a:cs typeface="Arial"/>
              </a:rPr>
              <a:t>will </a:t>
            </a:r>
            <a:r>
              <a:rPr sz="1200">
                <a:latin typeface="Arial"/>
                <a:cs typeface="Arial"/>
              </a:rPr>
              <a:t>support</a:t>
            </a:r>
            <a:r>
              <a:rPr sz="1200" spc="-40">
                <a:latin typeface="Arial"/>
                <a:cs typeface="Arial"/>
              </a:rPr>
              <a:t> </a:t>
            </a:r>
            <a:r>
              <a:rPr sz="1200">
                <a:latin typeface="Arial"/>
                <a:cs typeface="Arial"/>
              </a:rPr>
              <a:t>onward</a:t>
            </a:r>
            <a:r>
              <a:rPr sz="1200" spc="-15">
                <a:latin typeface="Arial"/>
                <a:cs typeface="Arial"/>
              </a:rPr>
              <a:t> </a:t>
            </a:r>
            <a:r>
              <a:rPr sz="1200">
                <a:latin typeface="Arial"/>
                <a:cs typeface="Arial"/>
              </a:rPr>
              <a:t>patient</a:t>
            </a:r>
            <a:r>
              <a:rPr sz="1200" spc="-35">
                <a:latin typeface="Arial"/>
                <a:cs typeface="Arial"/>
              </a:rPr>
              <a:t> </a:t>
            </a:r>
            <a:r>
              <a:rPr sz="1200" spc="-10">
                <a:latin typeface="Arial"/>
                <a:cs typeface="Arial"/>
              </a:rPr>
              <a:t>care.</a:t>
            </a:r>
            <a:endParaRPr sz="1200">
              <a:latin typeface="Arial"/>
              <a:cs typeface="Arial"/>
            </a:endParaRPr>
          </a:p>
        </p:txBody>
      </p:sp>
      <p:grpSp>
        <p:nvGrpSpPr>
          <p:cNvPr id="46" name="object 29">
            <a:extLst>
              <a:ext uri="{FF2B5EF4-FFF2-40B4-BE49-F238E27FC236}">
                <a16:creationId xmlns:a16="http://schemas.microsoft.com/office/drawing/2014/main" id="{B44201CD-CA34-B492-6B7E-C81C339895EB}"/>
              </a:ext>
            </a:extLst>
          </p:cNvPr>
          <p:cNvGrpSpPr/>
          <p:nvPr/>
        </p:nvGrpSpPr>
        <p:grpSpPr>
          <a:xfrm>
            <a:off x="8031607" y="5014862"/>
            <a:ext cx="929640" cy="928369"/>
            <a:chOff x="7976616" y="4565903"/>
            <a:chExt cx="929640" cy="928369"/>
          </a:xfrm>
        </p:grpSpPr>
        <p:sp>
          <p:nvSpPr>
            <p:cNvPr id="47" name="object 30">
              <a:extLst>
                <a:ext uri="{FF2B5EF4-FFF2-40B4-BE49-F238E27FC236}">
                  <a16:creationId xmlns:a16="http://schemas.microsoft.com/office/drawing/2014/main" id="{3623C9CD-45B9-8305-C20D-3CF0A99C4C7E}"/>
                </a:ext>
              </a:extLst>
            </p:cNvPr>
            <p:cNvSpPr/>
            <p:nvPr/>
          </p:nvSpPr>
          <p:spPr>
            <a:xfrm>
              <a:off x="7976616" y="4565903"/>
              <a:ext cx="929640" cy="928369"/>
            </a:xfrm>
            <a:custGeom>
              <a:avLst/>
              <a:gdLst/>
              <a:ahLst/>
              <a:cxnLst/>
              <a:rect l="l" t="t" r="r" b="b"/>
              <a:pathLst>
                <a:path w="929640" h="928370">
                  <a:moveTo>
                    <a:pt x="464819" y="0"/>
                  </a:moveTo>
                  <a:lnTo>
                    <a:pt x="417302" y="2395"/>
                  </a:lnTo>
                  <a:lnTo>
                    <a:pt x="371155" y="9428"/>
                  </a:lnTo>
                  <a:lnTo>
                    <a:pt x="326613" y="20863"/>
                  </a:lnTo>
                  <a:lnTo>
                    <a:pt x="283910" y="36468"/>
                  </a:lnTo>
                  <a:lnTo>
                    <a:pt x="243279" y="56010"/>
                  </a:lnTo>
                  <a:lnTo>
                    <a:pt x="204954" y="79255"/>
                  </a:lnTo>
                  <a:lnTo>
                    <a:pt x="169170" y="105970"/>
                  </a:lnTo>
                  <a:lnTo>
                    <a:pt x="136159" y="135921"/>
                  </a:lnTo>
                  <a:lnTo>
                    <a:pt x="106157" y="168876"/>
                  </a:lnTo>
                  <a:lnTo>
                    <a:pt x="79396" y="204601"/>
                  </a:lnTo>
                  <a:lnTo>
                    <a:pt x="56110" y="242863"/>
                  </a:lnTo>
                  <a:lnTo>
                    <a:pt x="36534" y="283428"/>
                  </a:lnTo>
                  <a:lnTo>
                    <a:pt x="20901" y="326063"/>
                  </a:lnTo>
                  <a:lnTo>
                    <a:pt x="9445" y="370535"/>
                  </a:lnTo>
                  <a:lnTo>
                    <a:pt x="2400" y="416611"/>
                  </a:lnTo>
                  <a:lnTo>
                    <a:pt x="0" y="464058"/>
                  </a:lnTo>
                  <a:lnTo>
                    <a:pt x="2400" y="511504"/>
                  </a:lnTo>
                  <a:lnTo>
                    <a:pt x="9445" y="557580"/>
                  </a:lnTo>
                  <a:lnTo>
                    <a:pt x="20901" y="602052"/>
                  </a:lnTo>
                  <a:lnTo>
                    <a:pt x="36534" y="644687"/>
                  </a:lnTo>
                  <a:lnTo>
                    <a:pt x="56110" y="685252"/>
                  </a:lnTo>
                  <a:lnTo>
                    <a:pt x="79396" y="723514"/>
                  </a:lnTo>
                  <a:lnTo>
                    <a:pt x="106157" y="759239"/>
                  </a:lnTo>
                  <a:lnTo>
                    <a:pt x="136159" y="792194"/>
                  </a:lnTo>
                  <a:lnTo>
                    <a:pt x="169170" y="822145"/>
                  </a:lnTo>
                  <a:lnTo>
                    <a:pt x="204954" y="848860"/>
                  </a:lnTo>
                  <a:lnTo>
                    <a:pt x="243279" y="872105"/>
                  </a:lnTo>
                  <a:lnTo>
                    <a:pt x="283910" y="891647"/>
                  </a:lnTo>
                  <a:lnTo>
                    <a:pt x="326613" y="907252"/>
                  </a:lnTo>
                  <a:lnTo>
                    <a:pt x="371155" y="918687"/>
                  </a:lnTo>
                  <a:lnTo>
                    <a:pt x="417302" y="925720"/>
                  </a:lnTo>
                  <a:lnTo>
                    <a:pt x="464819" y="928116"/>
                  </a:lnTo>
                  <a:lnTo>
                    <a:pt x="512337" y="925720"/>
                  </a:lnTo>
                  <a:lnTo>
                    <a:pt x="558484" y="918687"/>
                  </a:lnTo>
                  <a:lnTo>
                    <a:pt x="603026" y="907252"/>
                  </a:lnTo>
                  <a:lnTo>
                    <a:pt x="645729" y="891647"/>
                  </a:lnTo>
                  <a:lnTo>
                    <a:pt x="686360" y="872105"/>
                  </a:lnTo>
                  <a:lnTo>
                    <a:pt x="724685" y="848860"/>
                  </a:lnTo>
                  <a:lnTo>
                    <a:pt x="760469" y="822145"/>
                  </a:lnTo>
                  <a:lnTo>
                    <a:pt x="793480" y="792194"/>
                  </a:lnTo>
                  <a:lnTo>
                    <a:pt x="823482" y="759239"/>
                  </a:lnTo>
                  <a:lnTo>
                    <a:pt x="850243" y="723514"/>
                  </a:lnTo>
                  <a:lnTo>
                    <a:pt x="873529" y="685252"/>
                  </a:lnTo>
                  <a:lnTo>
                    <a:pt x="893105" y="644687"/>
                  </a:lnTo>
                  <a:lnTo>
                    <a:pt x="908738" y="602052"/>
                  </a:lnTo>
                  <a:lnTo>
                    <a:pt x="920194" y="557580"/>
                  </a:lnTo>
                  <a:lnTo>
                    <a:pt x="927239" y="511504"/>
                  </a:lnTo>
                  <a:lnTo>
                    <a:pt x="929639" y="464058"/>
                  </a:lnTo>
                  <a:lnTo>
                    <a:pt x="927239" y="416611"/>
                  </a:lnTo>
                  <a:lnTo>
                    <a:pt x="920194" y="370535"/>
                  </a:lnTo>
                  <a:lnTo>
                    <a:pt x="908738" y="326063"/>
                  </a:lnTo>
                  <a:lnTo>
                    <a:pt x="893105" y="283428"/>
                  </a:lnTo>
                  <a:lnTo>
                    <a:pt x="873529" y="242863"/>
                  </a:lnTo>
                  <a:lnTo>
                    <a:pt x="850243" y="204601"/>
                  </a:lnTo>
                  <a:lnTo>
                    <a:pt x="823482" y="168876"/>
                  </a:lnTo>
                  <a:lnTo>
                    <a:pt x="793480" y="135921"/>
                  </a:lnTo>
                  <a:lnTo>
                    <a:pt x="760469" y="105970"/>
                  </a:lnTo>
                  <a:lnTo>
                    <a:pt x="724685" y="79255"/>
                  </a:lnTo>
                  <a:lnTo>
                    <a:pt x="686360" y="56010"/>
                  </a:lnTo>
                  <a:lnTo>
                    <a:pt x="645729" y="36468"/>
                  </a:lnTo>
                  <a:lnTo>
                    <a:pt x="603026" y="20863"/>
                  </a:lnTo>
                  <a:lnTo>
                    <a:pt x="558484" y="9428"/>
                  </a:lnTo>
                  <a:lnTo>
                    <a:pt x="512337" y="2395"/>
                  </a:lnTo>
                  <a:lnTo>
                    <a:pt x="464819" y="0"/>
                  </a:lnTo>
                  <a:close/>
                </a:path>
              </a:pathLst>
            </a:custGeom>
            <a:solidFill>
              <a:srgbClr val="D7EDEB"/>
            </a:solidFill>
          </p:spPr>
          <p:txBody>
            <a:bodyPr wrap="square" lIns="0" tIns="0" rIns="0" bIns="0" rtlCol="0"/>
            <a:lstStyle/>
            <a:p>
              <a:endParaRPr/>
            </a:p>
          </p:txBody>
        </p:sp>
        <p:pic>
          <p:nvPicPr>
            <p:cNvPr id="48" name="object 31">
              <a:extLst>
                <a:ext uri="{FF2B5EF4-FFF2-40B4-BE49-F238E27FC236}">
                  <a16:creationId xmlns:a16="http://schemas.microsoft.com/office/drawing/2014/main" id="{9830E1A8-D145-60BE-CFB1-8CE931F82036}"/>
                </a:ext>
              </a:extLst>
            </p:cNvPr>
            <p:cNvPicPr/>
            <p:nvPr/>
          </p:nvPicPr>
          <p:blipFill>
            <a:blip r:embed="rId5" cstate="print"/>
            <a:stretch>
              <a:fillRect/>
            </a:stretch>
          </p:blipFill>
          <p:spPr>
            <a:xfrm>
              <a:off x="8364402" y="4909157"/>
              <a:ext cx="155534" cy="154687"/>
            </a:xfrm>
            <a:prstGeom prst="rect">
              <a:avLst/>
            </a:prstGeom>
          </p:spPr>
        </p:pic>
        <p:sp>
          <p:nvSpPr>
            <p:cNvPr id="49" name="object 32">
              <a:extLst>
                <a:ext uri="{FF2B5EF4-FFF2-40B4-BE49-F238E27FC236}">
                  <a16:creationId xmlns:a16="http://schemas.microsoft.com/office/drawing/2014/main" id="{F1F407A3-8921-DF88-11CC-BB7FFC0082D3}"/>
                </a:ext>
              </a:extLst>
            </p:cNvPr>
            <p:cNvSpPr/>
            <p:nvPr/>
          </p:nvSpPr>
          <p:spPr>
            <a:xfrm>
              <a:off x="8231156" y="4825807"/>
              <a:ext cx="422275" cy="415925"/>
            </a:xfrm>
            <a:custGeom>
              <a:avLst/>
              <a:gdLst/>
              <a:ahLst/>
              <a:cxnLst/>
              <a:rect l="l" t="t" r="r" b="b"/>
              <a:pathLst>
                <a:path w="422275" h="415925">
                  <a:moveTo>
                    <a:pt x="222139" y="305849"/>
                  </a:moveTo>
                  <a:lnTo>
                    <a:pt x="199925" y="305849"/>
                  </a:lnTo>
                  <a:lnTo>
                    <a:pt x="199925" y="410367"/>
                  </a:lnTo>
                  <a:lnTo>
                    <a:pt x="204900" y="415327"/>
                  </a:lnTo>
                  <a:lnTo>
                    <a:pt x="217169" y="415327"/>
                  </a:lnTo>
                  <a:lnTo>
                    <a:pt x="222139" y="410367"/>
                  </a:lnTo>
                  <a:lnTo>
                    <a:pt x="222139" y="305849"/>
                  </a:lnTo>
                  <a:close/>
                </a:path>
                <a:path w="422275" h="415925">
                  <a:moveTo>
                    <a:pt x="241354" y="293501"/>
                  </a:moveTo>
                  <a:lnTo>
                    <a:pt x="180710" y="293501"/>
                  </a:lnTo>
                  <a:lnTo>
                    <a:pt x="95187" y="378779"/>
                  </a:lnTo>
                  <a:lnTo>
                    <a:pt x="90850" y="383154"/>
                  </a:lnTo>
                  <a:lnTo>
                    <a:pt x="90887" y="390205"/>
                  </a:lnTo>
                  <a:lnTo>
                    <a:pt x="99657" y="398862"/>
                  </a:lnTo>
                  <a:lnTo>
                    <a:pt x="106733" y="398825"/>
                  </a:lnTo>
                  <a:lnTo>
                    <a:pt x="111070" y="394451"/>
                  </a:lnTo>
                  <a:lnTo>
                    <a:pt x="199925" y="305849"/>
                  </a:lnTo>
                  <a:lnTo>
                    <a:pt x="222139" y="305849"/>
                  </a:lnTo>
                  <a:lnTo>
                    <a:pt x="222139" y="305683"/>
                  </a:lnTo>
                  <a:lnTo>
                    <a:pt x="253572" y="305683"/>
                  </a:lnTo>
                  <a:lnTo>
                    <a:pt x="241354" y="293501"/>
                  </a:lnTo>
                  <a:close/>
                </a:path>
                <a:path w="422275" h="415925">
                  <a:moveTo>
                    <a:pt x="253572" y="305683"/>
                  </a:moveTo>
                  <a:lnTo>
                    <a:pt x="222139" y="305683"/>
                  </a:lnTo>
                  <a:lnTo>
                    <a:pt x="315336" y="398613"/>
                  </a:lnTo>
                  <a:lnTo>
                    <a:pt x="322375" y="398613"/>
                  </a:lnTo>
                  <a:lnTo>
                    <a:pt x="331052" y="389956"/>
                  </a:lnTo>
                  <a:lnTo>
                    <a:pt x="331052" y="382942"/>
                  </a:lnTo>
                  <a:lnTo>
                    <a:pt x="253572" y="305683"/>
                  </a:lnTo>
                  <a:close/>
                </a:path>
                <a:path w="422275" h="415925">
                  <a:moveTo>
                    <a:pt x="417113" y="271350"/>
                  </a:moveTo>
                  <a:lnTo>
                    <a:pt x="4975" y="271350"/>
                  </a:lnTo>
                  <a:lnTo>
                    <a:pt x="0" y="276306"/>
                  </a:lnTo>
                  <a:lnTo>
                    <a:pt x="0" y="288540"/>
                  </a:lnTo>
                  <a:lnTo>
                    <a:pt x="4975" y="293501"/>
                  </a:lnTo>
                  <a:lnTo>
                    <a:pt x="417113" y="293501"/>
                  </a:lnTo>
                  <a:lnTo>
                    <a:pt x="422064" y="288540"/>
                  </a:lnTo>
                  <a:lnTo>
                    <a:pt x="422064" y="276307"/>
                  </a:lnTo>
                  <a:lnTo>
                    <a:pt x="417113" y="271350"/>
                  </a:lnTo>
                  <a:close/>
                </a:path>
                <a:path w="422275" h="415925">
                  <a:moveTo>
                    <a:pt x="399850" y="44309"/>
                  </a:moveTo>
                  <a:lnTo>
                    <a:pt x="22213" y="44309"/>
                  </a:lnTo>
                  <a:lnTo>
                    <a:pt x="22214" y="271350"/>
                  </a:lnTo>
                  <a:lnTo>
                    <a:pt x="399851" y="271350"/>
                  </a:lnTo>
                  <a:lnTo>
                    <a:pt x="399851" y="260275"/>
                  </a:lnTo>
                  <a:lnTo>
                    <a:pt x="55535" y="260275"/>
                  </a:lnTo>
                  <a:lnTo>
                    <a:pt x="55534" y="60922"/>
                  </a:lnTo>
                  <a:lnTo>
                    <a:pt x="399850" y="60922"/>
                  </a:lnTo>
                  <a:lnTo>
                    <a:pt x="399850" y="44309"/>
                  </a:lnTo>
                  <a:close/>
                </a:path>
                <a:path w="422275" h="415925">
                  <a:moveTo>
                    <a:pt x="399850" y="60922"/>
                  </a:moveTo>
                  <a:lnTo>
                    <a:pt x="366529" y="60922"/>
                  </a:lnTo>
                  <a:lnTo>
                    <a:pt x="366530" y="260275"/>
                  </a:lnTo>
                  <a:lnTo>
                    <a:pt x="399851" y="260275"/>
                  </a:lnTo>
                  <a:lnTo>
                    <a:pt x="399850" y="60922"/>
                  </a:lnTo>
                  <a:close/>
                </a:path>
                <a:path w="422275" h="415925">
                  <a:moveTo>
                    <a:pt x="417112" y="22159"/>
                  </a:moveTo>
                  <a:lnTo>
                    <a:pt x="4974" y="22159"/>
                  </a:lnTo>
                  <a:lnTo>
                    <a:pt x="0" y="27115"/>
                  </a:lnTo>
                  <a:lnTo>
                    <a:pt x="0" y="39349"/>
                  </a:lnTo>
                  <a:lnTo>
                    <a:pt x="4975" y="44309"/>
                  </a:lnTo>
                  <a:lnTo>
                    <a:pt x="417112" y="44309"/>
                  </a:lnTo>
                  <a:lnTo>
                    <a:pt x="422064" y="39349"/>
                  </a:lnTo>
                  <a:lnTo>
                    <a:pt x="422064" y="27115"/>
                  </a:lnTo>
                  <a:lnTo>
                    <a:pt x="417112" y="22159"/>
                  </a:lnTo>
                  <a:close/>
                </a:path>
                <a:path w="422275" h="415925">
                  <a:moveTo>
                    <a:pt x="217168" y="0"/>
                  </a:moveTo>
                  <a:lnTo>
                    <a:pt x="204900" y="0"/>
                  </a:lnTo>
                  <a:lnTo>
                    <a:pt x="199925" y="4983"/>
                  </a:lnTo>
                  <a:lnTo>
                    <a:pt x="199925" y="22159"/>
                  </a:lnTo>
                  <a:lnTo>
                    <a:pt x="222139" y="22159"/>
                  </a:lnTo>
                  <a:lnTo>
                    <a:pt x="222139" y="4983"/>
                  </a:lnTo>
                  <a:lnTo>
                    <a:pt x="217168" y="0"/>
                  </a:lnTo>
                  <a:close/>
                </a:path>
              </a:pathLst>
            </a:custGeom>
            <a:solidFill>
              <a:srgbClr val="4B7384"/>
            </a:solidFill>
          </p:spPr>
          <p:txBody>
            <a:bodyPr wrap="square" lIns="0" tIns="0" rIns="0" bIns="0" rtlCol="0"/>
            <a:lstStyle/>
            <a:p>
              <a:endParaRPr/>
            </a:p>
          </p:txBody>
        </p:sp>
      </p:grpSp>
      <p:sp>
        <p:nvSpPr>
          <p:cNvPr id="50" name="object 33">
            <a:extLst>
              <a:ext uri="{FF2B5EF4-FFF2-40B4-BE49-F238E27FC236}">
                <a16:creationId xmlns:a16="http://schemas.microsoft.com/office/drawing/2014/main" id="{32A563A4-628B-7E7A-0DFC-5C87EB223DD0}"/>
              </a:ext>
            </a:extLst>
          </p:cNvPr>
          <p:cNvSpPr txBox="1"/>
          <p:nvPr/>
        </p:nvSpPr>
        <p:spPr>
          <a:xfrm>
            <a:off x="9130752" y="4936440"/>
            <a:ext cx="2203450" cy="1085215"/>
          </a:xfrm>
          <a:prstGeom prst="rect">
            <a:avLst/>
          </a:prstGeom>
        </p:spPr>
        <p:txBody>
          <a:bodyPr vert="horz" wrap="square" lIns="0" tIns="24765" rIns="0" bIns="0" rtlCol="0">
            <a:spAutoFit/>
          </a:bodyPr>
          <a:lstStyle/>
          <a:p>
            <a:pPr marL="12700" marR="5080">
              <a:lnSpc>
                <a:spcPts val="1380"/>
              </a:lnSpc>
              <a:spcBef>
                <a:spcPts val="195"/>
              </a:spcBef>
            </a:pPr>
            <a:r>
              <a:rPr sz="1200">
                <a:latin typeface="Arial"/>
                <a:cs typeface="Arial"/>
              </a:rPr>
              <a:t>Referral</a:t>
            </a:r>
            <a:r>
              <a:rPr sz="1200" spc="-35">
                <a:latin typeface="Arial"/>
                <a:cs typeface="Arial"/>
              </a:rPr>
              <a:t> </a:t>
            </a:r>
            <a:r>
              <a:rPr sz="1200">
                <a:latin typeface="Arial"/>
                <a:cs typeface="Arial"/>
              </a:rPr>
              <a:t>data</a:t>
            </a:r>
            <a:r>
              <a:rPr sz="1200" spc="-15">
                <a:latin typeface="Arial"/>
                <a:cs typeface="Arial"/>
              </a:rPr>
              <a:t> </a:t>
            </a:r>
            <a:r>
              <a:rPr sz="1200">
                <a:latin typeface="Arial"/>
                <a:cs typeface="Arial"/>
              </a:rPr>
              <a:t>can</a:t>
            </a:r>
            <a:r>
              <a:rPr sz="1200" spc="-20">
                <a:latin typeface="Arial"/>
                <a:cs typeface="Arial"/>
              </a:rPr>
              <a:t> </a:t>
            </a:r>
            <a:r>
              <a:rPr sz="1200">
                <a:latin typeface="Arial"/>
                <a:cs typeface="Arial"/>
              </a:rPr>
              <a:t>evidence</a:t>
            </a:r>
            <a:r>
              <a:rPr sz="1200" spc="-20">
                <a:latin typeface="Arial"/>
                <a:cs typeface="Arial"/>
              </a:rPr>
              <a:t> that </a:t>
            </a:r>
            <a:r>
              <a:rPr sz="1200">
                <a:latin typeface="Arial"/>
                <a:cs typeface="Arial"/>
              </a:rPr>
              <a:t>patients</a:t>
            </a:r>
            <a:r>
              <a:rPr sz="1200" spc="-35">
                <a:latin typeface="Arial"/>
                <a:cs typeface="Arial"/>
              </a:rPr>
              <a:t> </a:t>
            </a:r>
            <a:r>
              <a:rPr sz="1200">
                <a:latin typeface="Arial"/>
                <a:cs typeface="Arial"/>
              </a:rPr>
              <a:t>are</a:t>
            </a:r>
            <a:r>
              <a:rPr sz="1200" spc="-25">
                <a:latin typeface="Arial"/>
                <a:cs typeface="Arial"/>
              </a:rPr>
              <a:t> </a:t>
            </a:r>
            <a:r>
              <a:rPr sz="1200">
                <a:latin typeface="Arial"/>
                <a:cs typeface="Arial"/>
              </a:rPr>
              <a:t>actively </a:t>
            </a:r>
            <a:r>
              <a:rPr sz="1200" spc="-10">
                <a:latin typeface="Arial"/>
                <a:cs typeface="Arial"/>
              </a:rPr>
              <a:t>being </a:t>
            </a:r>
            <a:r>
              <a:rPr sz="1200">
                <a:latin typeface="Arial"/>
                <a:cs typeface="Arial"/>
              </a:rPr>
              <a:t>supported</a:t>
            </a:r>
            <a:r>
              <a:rPr sz="1200" spc="-30">
                <a:latin typeface="Arial"/>
                <a:cs typeface="Arial"/>
              </a:rPr>
              <a:t> </a:t>
            </a:r>
            <a:r>
              <a:rPr sz="1200">
                <a:latin typeface="Arial"/>
                <a:cs typeface="Arial"/>
              </a:rPr>
              <a:t>to</a:t>
            </a:r>
            <a:r>
              <a:rPr sz="1200" spc="-15">
                <a:latin typeface="Arial"/>
                <a:cs typeface="Arial"/>
              </a:rPr>
              <a:t> </a:t>
            </a:r>
            <a:r>
              <a:rPr sz="1200">
                <a:latin typeface="Arial"/>
                <a:cs typeface="Arial"/>
              </a:rPr>
              <a:t>access</a:t>
            </a:r>
            <a:r>
              <a:rPr sz="1200" spc="-20">
                <a:latin typeface="Arial"/>
                <a:cs typeface="Arial"/>
              </a:rPr>
              <a:t> </a:t>
            </a:r>
            <a:r>
              <a:rPr sz="1200" spc="-10">
                <a:latin typeface="Arial"/>
                <a:cs typeface="Arial"/>
              </a:rPr>
              <a:t>appropriate </a:t>
            </a:r>
            <a:r>
              <a:rPr sz="1200">
                <a:latin typeface="Arial"/>
                <a:cs typeface="Arial"/>
              </a:rPr>
              <a:t>treatment,</a:t>
            </a:r>
            <a:r>
              <a:rPr sz="1200" spc="-60">
                <a:latin typeface="Arial"/>
                <a:cs typeface="Arial"/>
              </a:rPr>
              <a:t> </a:t>
            </a:r>
            <a:r>
              <a:rPr sz="1200">
                <a:latin typeface="Arial"/>
                <a:cs typeface="Arial"/>
              </a:rPr>
              <a:t>evidencing</a:t>
            </a:r>
            <a:r>
              <a:rPr sz="1200" spc="-30">
                <a:latin typeface="Arial"/>
                <a:cs typeface="Arial"/>
              </a:rPr>
              <a:t> </a:t>
            </a:r>
            <a:r>
              <a:rPr sz="1200">
                <a:latin typeface="Arial"/>
                <a:cs typeface="Arial"/>
              </a:rPr>
              <a:t>that</a:t>
            </a:r>
            <a:r>
              <a:rPr sz="1200" spc="-40">
                <a:latin typeface="Arial"/>
                <a:cs typeface="Arial"/>
              </a:rPr>
              <a:t> </a:t>
            </a:r>
            <a:r>
              <a:rPr sz="1200" spc="-25">
                <a:latin typeface="Arial"/>
                <a:cs typeface="Arial"/>
              </a:rPr>
              <a:t>GP </a:t>
            </a:r>
            <a:r>
              <a:rPr sz="1200">
                <a:latin typeface="Arial"/>
                <a:cs typeface="Arial"/>
              </a:rPr>
              <a:t>practices</a:t>
            </a:r>
            <a:r>
              <a:rPr sz="1200" spc="-25">
                <a:latin typeface="Arial"/>
                <a:cs typeface="Arial"/>
              </a:rPr>
              <a:t> </a:t>
            </a:r>
            <a:r>
              <a:rPr sz="1200">
                <a:latin typeface="Arial"/>
                <a:cs typeface="Arial"/>
              </a:rPr>
              <a:t>are</a:t>
            </a:r>
            <a:r>
              <a:rPr sz="1200" spc="-20">
                <a:latin typeface="Arial"/>
                <a:cs typeface="Arial"/>
              </a:rPr>
              <a:t> </a:t>
            </a:r>
            <a:r>
              <a:rPr sz="1200">
                <a:latin typeface="Arial"/>
                <a:cs typeface="Arial"/>
              </a:rPr>
              <a:t>supporting</a:t>
            </a:r>
            <a:r>
              <a:rPr sz="1200" spc="-30">
                <a:latin typeface="Arial"/>
                <a:cs typeface="Arial"/>
              </a:rPr>
              <a:t> </a:t>
            </a:r>
            <a:r>
              <a:rPr sz="1200" spc="-25">
                <a:latin typeface="Arial"/>
                <a:cs typeface="Arial"/>
              </a:rPr>
              <a:t>the </a:t>
            </a:r>
            <a:r>
              <a:rPr sz="1200" spc="-10">
                <a:latin typeface="Arial"/>
                <a:cs typeface="Arial"/>
              </a:rPr>
              <a:t>PCARP.</a:t>
            </a:r>
            <a:endParaRPr sz="1200">
              <a:latin typeface="Arial"/>
              <a:cs typeface="Arial"/>
            </a:endParaRPr>
          </a:p>
        </p:txBody>
      </p:sp>
      <p:grpSp>
        <p:nvGrpSpPr>
          <p:cNvPr id="51" name="object 4">
            <a:extLst>
              <a:ext uri="{FF2B5EF4-FFF2-40B4-BE49-F238E27FC236}">
                <a16:creationId xmlns:a16="http://schemas.microsoft.com/office/drawing/2014/main" id="{3ADCF73A-6391-AE4D-FA39-F297065DFDB6}"/>
              </a:ext>
            </a:extLst>
          </p:cNvPr>
          <p:cNvGrpSpPr/>
          <p:nvPr/>
        </p:nvGrpSpPr>
        <p:grpSpPr>
          <a:xfrm>
            <a:off x="335063" y="3395041"/>
            <a:ext cx="928369" cy="928369"/>
            <a:chOff x="583691" y="2668523"/>
            <a:chExt cx="928369" cy="928369"/>
          </a:xfrm>
        </p:grpSpPr>
        <p:sp>
          <p:nvSpPr>
            <p:cNvPr id="52" name="object 5">
              <a:extLst>
                <a:ext uri="{FF2B5EF4-FFF2-40B4-BE49-F238E27FC236}">
                  <a16:creationId xmlns:a16="http://schemas.microsoft.com/office/drawing/2014/main" id="{DAB38D33-858B-3632-3B6E-0348B5BD152E}"/>
                </a:ext>
              </a:extLst>
            </p:cNvPr>
            <p:cNvSpPr/>
            <p:nvPr/>
          </p:nvSpPr>
          <p:spPr>
            <a:xfrm>
              <a:off x="583691" y="266852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53" name="object 6">
              <a:extLst>
                <a:ext uri="{FF2B5EF4-FFF2-40B4-BE49-F238E27FC236}">
                  <a16:creationId xmlns:a16="http://schemas.microsoft.com/office/drawing/2014/main" id="{9568914A-67E9-A2F0-33EE-64ADB8CFE23E}"/>
                </a:ext>
              </a:extLst>
            </p:cNvPr>
            <p:cNvPicPr/>
            <p:nvPr/>
          </p:nvPicPr>
          <p:blipFill>
            <a:blip r:embed="rId6" cstate="print"/>
            <a:stretch>
              <a:fillRect/>
            </a:stretch>
          </p:blipFill>
          <p:spPr>
            <a:xfrm>
              <a:off x="838064" y="2990402"/>
              <a:ext cx="420869" cy="286902"/>
            </a:xfrm>
            <a:prstGeom prst="rect">
              <a:avLst/>
            </a:prstGeom>
          </p:spPr>
        </p:pic>
      </p:grpSp>
      <p:grpSp>
        <p:nvGrpSpPr>
          <p:cNvPr id="54" name="object 8">
            <a:extLst>
              <a:ext uri="{FF2B5EF4-FFF2-40B4-BE49-F238E27FC236}">
                <a16:creationId xmlns:a16="http://schemas.microsoft.com/office/drawing/2014/main" id="{4E93BB99-47A9-BDEF-FA60-5DFBE10DC616}"/>
              </a:ext>
            </a:extLst>
          </p:cNvPr>
          <p:cNvGrpSpPr/>
          <p:nvPr/>
        </p:nvGrpSpPr>
        <p:grpSpPr>
          <a:xfrm>
            <a:off x="4214480" y="3226282"/>
            <a:ext cx="928369" cy="928369"/>
            <a:chOff x="4280915" y="2668523"/>
            <a:chExt cx="928369" cy="928369"/>
          </a:xfrm>
        </p:grpSpPr>
        <p:sp>
          <p:nvSpPr>
            <p:cNvPr id="55" name="object 9">
              <a:extLst>
                <a:ext uri="{FF2B5EF4-FFF2-40B4-BE49-F238E27FC236}">
                  <a16:creationId xmlns:a16="http://schemas.microsoft.com/office/drawing/2014/main" id="{61A4759D-2B37-E2CE-3CCA-F9E3070653A9}"/>
                </a:ext>
              </a:extLst>
            </p:cNvPr>
            <p:cNvSpPr/>
            <p:nvPr/>
          </p:nvSpPr>
          <p:spPr>
            <a:xfrm>
              <a:off x="4280915" y="266852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56" name="object 10">
              <a:extLst>
                <a:ext uri="{FF2B5EF4-FFF2-40B4-BE49-F238E27FC236}">
                  <a16:creationId xmlns:a16="http://schemas.microsoft.com/office/drawing/2014/main" id="{40E3BD5F-1275-6423-0908-69E89F160346}"/>
                </a:ext>
              </a:extLst>
            </p:cNvPr>
            <p:cNvPicPr/>
            <p:nvPr/>
          </p:nvPicPr>
          <p:blipFill>
            <a:blip r:embed="rId7" cstate="print"/>
            <a:stretch>
              <a:fillRect/>
            </a:stretch>
          </p:blipFill>
          <p:spPr>
            <a:xfrm>
              <a:off x="4578482" y="2911814"/>
              <a:ext cx="125707" cy="125712"/>
            </a:xfrm>
            <a:prstGeom prst="rect">
              <a:avLst/>
            </a:prstGeom>
          </p:spPr>
        </p:pic>
        <p:sp>
          <p:nvSpPr>
            <p:cNvPr id="57" name="object 11">
              <a:extLst>
                <a:ext uri="{FF2B5EF4-FFF2-40B4-BE49-F238E27FC236}">
                  <a16:creationId xmlns:a16="http://schemas.microsoft.com/office/drawing/2014/main" id="{11A293BE-3358-13EF-5289-3F0E2235BAE3}"/>
                </a:ext>
              </a:extLst>
            </p:cNvPr>
            <p:cNvSpPr/>
            <p:nvPr/>
          </p:nvSpPr>
          <p:spPr>
            <a:xfrm>
              <a:off x="4524766" y="2944495"/>
              <a:ext cx="410209" cy="410845"/>
            </a:xfrm>
            <a:custGeom>
              <a:avLst/>
              <a:gdLst/>
              <a:ahLst/>
              <a:cxnLst/>
              <a:rect l="l" t="t" r="r" b="b"/>
              <a:pathLst>
                <a:path w="410210" h="410845">
                  <a:moveTo>
                    <a:pt x="36549" y="0"/>
                  </a:moveTo>
                  <a:lnTo>
                    <a:pt x="5191" y="36271"/>
                  </a:lnTo>
                  <a:lnTo>
                    <a:pt x="0" y="57590"/>
                  </a:lnTo>
                  <a:lnTo>
                    <a:pt x="121" y="76081"/>
                  </a:lnTo>
                  <a:lnTo>
                    <a:pt x="12736" y="129579"/>
                  </a:lnTo>
                  <a:lnTo>
                    <a:pt x="45963" y="187724"/>
                  </a:lnTo>
                  <a:lnTo>
                    <a:pt x="74587" y="227501"/>
                  </a:lnTo>
                  <a:lnTo>
                    <a:pt x="105895" y="264993"/>
                  </a:lnTo>
                  <a:lnTo>
                    <a:pt x="139782" y="300039"/>
                  </a:lnTo>
                  <a:lnTo>
                    <a:pt x="176140" y="332481"/>
                  </a:lnTo>
                  <a:lnTo>
                    <a:pt x="223275" y="368188"/>
                  </a:lnTo>
                  <a:lnTo>
                    <a:pt x="270840" y="393904"/>
                  </a:lnTo>
                  <a:lnTo>
                    <a:pt x="315090" y="407280"/>
                  </a:lnTo>
                  <a:lnTo>
                    <a:pt x="338357" y="410335"/>
                  </a:lnTo>
                  <a:lnTo>
                    <a:pt x="354036" y="409755"/>
                  </a:lnTo>
                  <a:lnTo>
                    <a:pt x="369092" y="405697"/>
                  </a:lnTo>
                  <a:lnTo>
                    <a:pt x="382901" y="398420"/>
                  </a:lnTo>
                  <a:lnTo>
                    <a:pt x="394842" y="388184"/>
                  </a:lnTo>
                  <a:lnTo>
                    <a:pt x="409794" y="373233"/>
                  </a:lnTo>
                  <a:lnTo>
                    <a:pt x="300146" y="263035"/>
                  </a:lnTo>
                  <a:lnTo>
                    <a:pt x="283533" y="280201"/>
                  </a:lnTo>
                  <a:lnTo>
                    <a:pt x="281318" y="282416"/>
                  </a:lnTo>
                  <a:lnTo>
                    <a:pt x="277995" y="283524"/>
                  </a:lnTo>
                  <a:lnTo>
                    <a:pt x="272458" y="283524"/>
                  </a:lnTo>
                  <a:lnTo>
                    <a:pt x="269135" y="282416"/>
                  </a:lnTo>
                  <a:lnTo>
                    <a:pt x="127368" y="141208"/>
                  </a:lnTo>
                  <a:lnTo>
                    <a:pt x="126261" y="137885"/>
                  </a:lnTo>
                  <a:lnTo>
                    <a:pt x="126261" y="132348"/>
                  </a:lnTo>
                  <a:lnTo>
                    <a:pt x="127368" y="129025"/>
                  </a:lnTo>
                  <a:lnTo>
                    <a:pt x="146750" y="110197"/>
                  </a:lnTo>
                  <a:lnTo>
                    <a:pt x="36549" y="0"/>
                  </a:lnTo>
                  <a:close/>
                </a:path>
              </a:pathLst>
            </a:custGeom>
            <a:solidFill>
              <a:srgbClr val="5FAFB8"/>
            </a:solidFill>
          </p:spPr>
          <p:txBody>
            <a:bodyPr wrap="square" lIns="0" tIns="0" rIns="0" bIns="0" rtlCol="0"/>
            <a:lstStyle/>
            <a:p>
              <a:endParaRPr/>
            </a:p>
          </p:txBody>
        </p:sp>
        <p:pic>
          <p:nvPicPr>
            <p:cNvPr id="58" name="object 12">
              <a:extLst>
                <a:ext uri="{FF2B5EF4-FFF2-40B4-BE49-F238E27FC236}">
                  <a16:creationId xmlns:a16="http://schemas.microsoft.com/office/drawing/2014/main" id="{4A140F00-FC52-2348-82B6-2B8ECAA2C4B8}"/>
                </a:ext>
              </a:extLst>
            </p:cNvPr>
            <p:cNvPicPr/>
            <p:nvPr/>
          </p:nvPicPr>
          <p:blipFill>
            <a:blip r:embed="rId8" cstate="print"/>
            <a:stretch>
              <a:fillRect/>
            </a:stretch>
          </p:blipFill>
          <p:spPr>
            <a:xfrm>
              <a:off x="4840972" y="3174859"/>
              <a:ext cx="125707" cy="126256"/>
            </a:xfrm>
            <a:prstGeom prst="rect">
              <a:avLst/>
            </a:prstGeom>
          </p:spPr>
        </p:pic>
      </p:grpSp>
      <p:grpSp>
        <p:nvGrpSpPr>
          <p:cNvPr id="59" name="object 14">
            <a:extLst>
              <a:ext uri="{FF2B5EF4-FFF2-40B4-BE49-F238E27FC236}">
                <a16:creationId xmlns:a16="http://schemas.microsoft.com/office/drawing/2014/main" id="{159F52F8-696C-1A17-EEB9-A9F462A4A8A3}"/>
              </a:ext>
            </a:extLst>
          </p:cNvPr>
          <p:cNvGrpSpPr/>
          <p:nvPr/>
        </p:nvGrpSpPr>
        <p:grpSpPr>
          <a:xfrm>
            <a:off x="8031607" y="3329774"/>
            <a:ext cx="929640" cy="928369"/>
            <a:chOff x="7976616" y="2668523"/>
            <a:chExt cx="929640" cy="928369"/>
          </a:xfrm>
        </p:grpSpPr>
        <p:sp>
          <p:nvSpPr>
            <p:cNvPr id="60" name="object 15">
              <a:extLst>
                <a:ext uri="{FF2B5EF4-FFF2-40B4-BE49-F238E27FC236}">
                  <a16:creationId xmlns:a16="http://schemas.microsoft.com/office/drawing/2014/main" id="{A6FD8D5A-0C88-C9F7-FC09-69CF85E23F2B}"/>
                </a:ext>
              </a:extLst>
            </p:cNvPr>
            <p:cNvSpPr/>
            <p:nvPr/>
          </p:nvSpPr>
          <p:spPr>
            <a:xfrm>
              <a:off x="7976616" y="2668523"/>
              <a:ext cx="929640" cy="928369"/>
            </a:xfrm>
            <a:custGeom>
              <a:avLst/>
              <a:gdLst/>
              <a:ahLst/>
              <a:cxnLst/>
              <a:rect l="l" t="t" r="r" b="b"/>
              <a:pathLst>
                <a:path w="929640" h="928370">
                  <a:moveTo>
                    <a:pt x="464819" y="0"/>
                  </a:moveTo>
                  <a:lnTo>
                    <a:pt x="417302" y="2395"/>
                  </a:lnTo>
                  <a:lnTo>
                    <a:pt x="371155" y="9428"/>
                  </a:lnTo>
                  <a:lnTo>
                    <a:pt x="326613" y="20863"/>
                  </a:lnTo>
                  <a:lnTo>
                    <a:pt x="283910" y="36468"/>
                  </a:lnTo>
                  <a:lnTo>
                    <a:pt x="243279" y="56010"/>
                  </a:lnTo>
                  <a:lnTo>
                    <a:pt x="204954" y="79255"/>
                  </a:lnTo>
                  <a:lnTo>
                    <a:pt x="169170" y="105970"/>
                  </a:lnTo>
                  <a:lnTo>
                    <a:pt x="136159" y="135921"/>
                  </a:lnTo>
                  <a:lnTo>
                    <a:pt x="106157" y="168876"/>
                  </a:lnTo>
                  <a:lnTo>
                    <a:pt x="79396" y="204601"/>
                  </a:lnTo>
                  <a:lnTo>
                    <a:pt x="56110" y="242863"/>
                  </a:lnTo>
                  <a:lnTo>
                    <a:pt x="36534" y="283428"/>
                  </a:lnTo>
                  <a:lnTo>
                    <a:pt x="20901" y="326063"/>
                  </a:lnTo>
                  <a:lnTo>
                    <a:pt x="9445" y="370535"/>
                  </a:lnTo>
                  <a:lnTo>
                    <a:pt x="2400" y="416611"/>
                  </a:lnTo>
                  <a:lnTo>
                    <a:pt x="0" y="464058"/>
                  </a:lnTo>
                  <a:lnTo>
                    <a:pt x="2400" y="511504"/>
                  </a:lnTo>
                  <a:lnTo>
                    <a:pt x="9445" y="557580"/>
                  </a:lnTo>
                  <a:lnTo>
                    <a:pt x="20901" y="602052"/>
                  </a:lnTo>
                  <a:lnTo>
                    <a:pt x="36534" y="644687"/>
                  </a:lnTo>
                  <a:lnTo>
                    <a:pt x="56110" y="685252"/>
                  </a:lnTo>
                  <a:lnTo>
                    <a:pt x="79396" y="723514"/>
                  </a:lnTo>
                  <a:lnTo>
                    <a:pt x="106157" y="759239"/>
                  </a:lnTo>
                  <a:lnTo>
                    <a:pt x="136159" y="792194"/>
                  </a:lnTo>
                  <a:lnTo>
                    <a:pt x="169170" y="822145"/>
                  </a:lnTo>
                  <a:lnTo>
                    <a:pt x="204954" y="848860"/>
                  </a:lnTo>
                  <a:lnTo>
                    <a:pt x="243279" y="872105"/>
                  </a:lnTo>
                  <a:lnTo>
                    <a:pt x="283910" y="891647"/>
                  </a:lnTo>
                  <a:lnTo>
                    <a:pt x="326613" y="907252"/>
                  </a:lnTo>
                  <a:lnTo>
                    <a:pt x="371155" y="918687"/>
                  </a:lnTo>
                  <a:lnTo>
                    <a:pt x="417302" y="925720"/>
                  </a:lnTo>
                  <a:lnTo>
                    <a:pt x="464819" y="928115"/>
                  </a:lnTo>
                  <a:lnTo>
                    <a:pt x="512337" y="925720"/>
                  </a:lnTo>
                  <a:lnTo>
                    <a:pt x="558484" y="918687"/>
                  </a:lnTo>
                  <a:lnTo>
                    <a:pt x="603026" y="907252"/>
                  </a:lnTo>
                  <a:lnTo>
                    <a:pt x="645729" y="891647"/>
                  </a:lnTo>
                  <a:lnTo>
                    <a:pt x="686360" y="872105"/>
                  </a:lnTo>
                  <a:lnTo>
                    <a:pt x="724685" y="848860"/>
                  </a:lnTo>
                  <a:lnTo>
                    <a:pt x="760469" y="822145"/>
                  </a:lnTo>
                  <a:lnTo>
                    <a:pt x="793480" y="792194"/>
                  </a:lnTo>
                  <a:lnTo>
                    <a:pt x="823482" y="759239"/>
                  </a:lnTo>
                  <a:lnTo>
                    <a:pt x="850243" y="723514"/>
                  </a:lnTo>
                  <a:lnTo>
                    <a:pt x="873529" y="685252"/>
                  </a:lnTo>
                  <a:lnTo>
                    <a:pt x="893105" y="644687"/>
                  </a:lnTo>
                  <a:lnTo>
                    <a:pt x="908738" y="602052"/>
                  </a:lnTo>
                  <a:lnTo>
                    <a:pt x="920194" y="557580"/>
                  </a:lnTo>
                  <a:lnTo>
                    <a:pt x="927239" y="511504"/>
                  </a:lnTo>
                  <a:lnTo>
                    <a:pt x="929639" y="464058"/>
                  </a:lnTo>
                  <a:lnTo>
                    <a:pt x="927239" y="416611"/>
                  </a:lnTo>
                  <a:lnTo>
                    <a:pt x="920194" y="370535"/>
                  </a:lnTo>
                  <a:lnTo>
                    <a:pt x="908738" y="326063"/>
                  </a:lnTo>
                  <a:lnTo>
                    <a:pt x="893105" y="283428"/>
                  </a:lnTo>
                  <a:lnTo>
                    <a:pt x="873529" y="242863"/>
                  </a:lnTo>
                  <a:lnTo>
                    <a:pt x="850243" y="204601"/>
                  </a:lnTo>
                  <a:lnTo>
                    <a:pt x="823482" y="168876"/>
                  </a:lnTo>
                  <a:lnTo>
                    <a:pt x="793480" y="135921"/>
                  </a:lnTo>
                  <a:lnTo>
                    <a:pt x="760469" y="105970"/>
                  </a:lnTo>
                  <a:lnTo>
                    <a:pt x="724685" y="79255"/>
                  </a:lnTo>
                  <a:lnTo>
                    <a:pt x="686360" y="56010"/>
                  </a:lnTo>
                  <a:lnTo>
                    <a:pt x="645729" y="36468"/>
                  </a:lnTo>
                  <a:lnTo>
                    <a:pt x="603026" y="20863"/>
                  </a:lnTo>
                  <a:lnTo>
                    <a:pt x="558484" y="9428"/>
                  </a:lnTo>
                  <a:lnTo>
                    <a:pt x="512337" y="2395"/>
                  </a:lnTo>
                  <a:lnTo>
                    <a:pt x="464819" y="0"/>
                  </a:lnTo>
                  <a:close/>
                </a:path>
              </a:pathLst>
            </a:custGeom>
            <a:solidFill>
              <a:srgbClr val="D7EDEB"/>
            </a:solidFill>
          </p:spPr>
          <p:txBody>
            <a:bodyPr wrap="square" lIns="0" tIns="0" rIns="0" bIns="0" rtlCol="0"/>
            <a:lstStyle/>
            <a:p>
              <a:endParaRPr/>
            </a:p>
          </p:txBody>
        </p:sp>
        <p:sp>
          <p:nvSpPr>
            <p:cNvPr id="61" name="object 16">
              <a:extLst>
                <a:ext uri="{FF2B5EF4-FFF2-40B4-BE49-F238E27FC236}">
                  <a16:creationId xmlns:a16="http://schemas.microsoft.com/office/drawing/2014/main" id="{9187EF98-5F39-E50E-5E3A-8ED548733930}"/>
                </a:ext>
              </a:extLst>
            </p:cNvPr>
            <p:cNvSpPr/>
            <p:nvPr/>
          </p:nvSpPr>
          <p:spPr>
            <a:xfrm>
              <a:off x="8252803" y="2917354"/>
              <a:ext cx="377190" cy="432434"/>
            </a:xfrm>
            <a:custGeom>
              <a:avLst/>
              <a:gdLst/>
              <a:ahLst/>
              <a:cxnLst/>
              <a:rect l="l" t="t" r="r" b="b"/>
              <a:pathLst>
                <a:path w="377190" h="432435">
                  <a:moveTo>
                    <a:pt x="321551" y="233146"/>
                  </a:moveTo>
                  <a:lnTo>
                    <a:pt x="309892" y="188010"/>
                  </a:lnTo>
                  <a:lnTo>
                    <a:pt x="283235" y="149529"/>
                  </a:lnTo>
                  <a:lnTo>
                    <a:pt x="245122" y="122948"/>
                  </a:lnTo>
                  <a:lnTo>
                    <a:pt x="199936" y="111315"/>
                  </a:lnTo>
                  <a:lnTo>
                    <a:pt x="199936" y="243662"/>
                  </a:lnTo>
                  <a:lnTo>
                    <a:pt x="177711" y="243662"/>
                  </a:lnTo>
                  <a:lnTo>
                    <a:pt x="177711" y="111315"/>
                  </a:lnTo>
                  <a:lnTo>
                    <a:pt x="136334" y="121551"/>
                  </a:lnTo>
                  <a:lnTo>
                    <a:pt x="101473" y="143383"/>
                  </a:lnTo>
                  <a:lnTo>
                    <a:pt x="75158" y="174434"/>
                  </a:lnTo>
                  <a:lnTo>
                    <a:pt x="59359" y="212344"/>
                  </a:lnTo>
                  <a:lnTo>
                    <a:pt x="56095" y="254736"/>
                  </a:lnTo>
                  <a:lnTo>
                    <a:pt x="66357" y="296011"/>
                  </a:lnTo>
                  <a:lnTo>
                    <a:pt x="88252" y="330796"/>
                  </a:lnTo>
                  <a:lnTo>
                    <a:pt x="119392" y="357124"/>
                  </a:lnTo>
                  <a:lnTo>
                    <a:pt x="157403" y="373037"/>
                  </a:lnTo>
                  <a:lnTo>
                    <a:pt x="199936" y="376567"/>
                  </a:lnTo>
                  <a:lnTo>
                    <a:pt x="241312" y="366547"/>
                  </a:lnTo>
                  <a:lnTo>
                    <a:pt x="276174" y="344741"/>
                  </a:lnTo>
                  <a:lnTo>
                    <a:pt x="302488" y="313613"/>
                  </a:lnTo>
                  <a:lnTo>
                    <a:pt x="318287" y="275602"/>
                  </a:lnTo>
                  <a:lnTo>
                    <a:pt x="321551" y="233146"/>
                  </a:lnTo>
                  <a:close/>
                </a:path>
                <a:path w="377190" h="432435">
                  <a:moveTo>
                    <a:pt x="377088" y="227609"/>
                  </a:moveTo>
                  <a:lnTo>
                    <a:pt x="371208" y="194284"/>
                  </a:lnTo>
                  <a:lnTo>
                    <a:pt x="359587" y="162890"/>
                  </a:lnTo>
                  <a:lnTo>
                    <a:pt x="344322" y="137058"/>
                  </a:lnTo>
                  <a:lnTo>
                    <a:pt x="344322" y="243662"/>
                  </a:lnTo>
                  <a:lnTo>
                    <a:pt x="336410" y="292747"/>
                  </a:lnTo>
                  <a:lnTo>
                    <a:pt x="314375" y="335330"/>
                  </a:lnTo>
                  <a:lnTo>
                    <a:pt x="280746" y="368858"/>
                  </a:lnTo>
                  <a:lnTo>
                    <a:pt x="238048" y="390829"/>
                  </a:lnTo>
                  <a:lnTo>
                    <a:pt x="188823" y="398716"/>
                  </a:lnTo>
                  <a:lnTo>
                    <a:pt x="139598" y="390829"/>
                  </a:lnTo>
                  <a:lnTo>
                    <a:pt x="96901" y="368858"/>
                  </a:lnTo>
                  <a:lnTo>
                    <a:pt x="63271" y="335330"/>
                  </a:lnTo>
                  <a:lnTo>
                    <a:pt x="41236" y="292747"/>
                  </a:lnTo>
                  <a:lnTo>
                    <a:pt x="33324" y="243662"/>
                  </a:lnTo>
                  <a:lnTo>
                    <a:pt x="41236" y="194576"/>
                  </a:lnTo>
                  <a:lnTo>
                    <a:pt x="63271" y="152006"/>
                  </a:lnTo>
                  <a:lnTo>
                    <a:pt x="96901" y="118478"/>
                  </a:lnTo>
                  <a:lnTo>
                    <a:pt x="139598" y="96494"/>
                  </a:lnTo>
                  <a:lnTo>
                    <a:pt x="188823" y="88620"/>
                  </a:lnTo>
                  <a:lnTo>
                    <a:pt x="238048" y="96494"/>
                  </a:lnTo>
                  <a:lnTo>
                    <a:pt x="280746" y="118478"/>
                  </a:lnTo>
                  <a:lnTo>
                    <a:pt x="314375" y="152006"/>
                  </a:lnTo>
                  <a:lnTo>
                    <a:pt x="336410" y="194576"/>
                  </a:lnTo>
                  <a:lnTo>
                    <a:pt x="344322" y="243662"/>
                  </a:lnTo>
                  <a:lnTo>
                    <a:pt x="344322" y="137058"/>
                  </a:lnTo>
                  <a:lnTo>
                    <a:pt x="342569" y="134086"/>
                  </a:lnTo>
                  <a:lnTo>
                    <a:pt x="320446" y="108546"/>
                  </a:lnTo>
                  <a:lnTo>
                    <a:pt x="337096" y="91935"/>
                  </a:lnTo>
                  <a:lnTo>
                    <a:pt x="339140" y="88620"/>
                  </a:lnTo>
                  <a:lnTo>
                    <a:pt x="339826" y="87503"/>
                  </a:lnTo>
                  <a:lnTo>
                    <a:pt x="340525" y="86360"/>
                  </a:lnTo>
                  <a:lnTo>
                    <a:pt x="341617" y="80098"/>
                  </a:lnTo>
                  <a:lnTo>
                    <a:pt x="340309" y="73952"/>
                  </a:lnTo>
                  <a:lnTo>
                    <a:pt x="336550" y="68681"/>
                  </a:lnTo>
                  <a:lnTo>
                    <a:pt x="331025" y="65163"/>
                  </a:lnTo>
                  <a:lnTo>
                    <a:pt x="324878" y="63830"/>
                  </a:lnTo>
                  <a:lnTo>
                    <a:pt x="318744" y="64782"/>
                  </a:lnTo>
                  <a:lnTo>
                    <a:pt x="313220" y="68122"/>
                  </a:lnTo>
                  <a:lnTo>
                    <a:pt x="294335" y="87503"/>
                  </a:lnTo>
                  <a:lnTo>
                    <a:pt x="273659" y="75501"/>
                  </a:lnTo>
                  <a:lnTo>
                    <a:pt x="251790" y="66192"/>
                  </a:lnTo>
                  <a:lnTo>
                    <a:pt x="228968" y="59778"/>
                  </a:lnTo>
                  <a:lnTo>
                    <a:pt x="205486" y="56502"/>
                  </a:lnTo>
                  <a:lnTo>
                    <a:pt x="205486" y="33235"/>
                  </a:lnTo>
                  <a:lnTo>
                    <a:pt x="255460" y="33235"/>
                  </a:lnTo>
                  <a:lnTo>
                    <a:pt x="255460" y="0"/>
                  </a:lnTo>
                  <a:lnTo>
                    <a:pt x="122186" y="0"/>
                  </a:lnTo>
                  <a:lnTo>
                    <a:pt x="122186" y="33235"/>
                  </a:lnTo>
                  <a:lnTo>
                    <a:pt x="172161" y="33235"/>
                  </a:lnTo>
                  <a:lnTo>
                    <a:pt x="172161" y="55943"/>
                  </a:lnTo>
                  <a:lnTo>
                    <a:pt x="122542" y="66967"/>
                  </a:lnTo>
                  <a:lnTo>
                    <a:pt x="79159" y="89839"/>
                  </a:lnTo>
                  <a:lnTo>
                    <a:pt x="43599" y="122605"/>
                  </a:lnTo>
                  <a:lnTo>
                    <a:pt x="17487" y="163245"/>
                  </a:lnTo>
                  <a:lnTo>
                    <a:pt x="2425" y="209804"/>
                  </a:lnTo>
                  <a:lnTo>
                    <a:pt x="0" y="260273"/>
                  </a:lnTo>
                  <a:lnTo>
                    <a:pt x="11061" y="309562"/>
                  </a:lnTo>
                  <a:lnTo>
                    <a:pt x="34010" y="352780"/>
                  </a:lnTo>
                  <a:lnTo>
                    <a:pt x="66852" y="388264"/>
                  </a:lnTo>
                  <a:lnTo>
                    <a:pt x="107619" y="414388"/>
                  </a:lnTo>
                  <a:lnTo>
                    <a:pt x="154305" y="429501"/>
                  </a:lnTo>
                  <a:lnTo>
                    <a:pt x="204927" y="431939"/>
                  </a:lnTo>
                  <a:lnTo>
                    <a:pt x="254355" y="420928"/>
                  </a:lnTo>
                  <a:lnTo>
                    <a:pt x="296405" y="398716"/>
                  </a:lnTo>
                  <a:lnTo>
                    <a:pt x="297688" y="398043"/>
                  </a:lnTo>
                  <a:lnTo>
                    <a:pt x="333286" y="365290"/>
                  </a:lnTo>
                  <a:lnTo>
                    <a:pt x="359486" y="324637"/>
                  </a:lnTo>
                  <a:lnTo>
                    <a:pt x="374637" y="278079"/>
                  </a:lnTo>
                  <a:lnTo>
                    <a:pt x="377088" y="227609"/>
                  </a:lnTo>
                  <a:close/>
                </a:path>
              </a:pathLst>
            </a:custGeom>
            <a:solidFill>
              <a:srgbClr val="5299A8"/>
            </a:solidFill>
          </p:spPr>
          <p:txBody>
            <a:bodyPr wrap="square" lIns="0" tIns="0" rIns="0" bIns="0" rtlCol="0"/>
            <a:lstStyle/>
            <a:p>
              <a:endParaRPr/>
            </a:p>
          </p:txBody>
        </p:sp>
      </p:grpSp>
    </p:spTree>
    <p:extLst>
      <p:ext uri="{BB962C8B-B14F-4D97-AF65-F5344CB8AC3E}">
        <p14:creationId xmlns:p14="http://schemas.microsoft.com/office/powerpoint/2010/main" val="87889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6" y="1540996"/>
            <a:ext cx="10222468" cy="5317004"/>
          </a:xfrm>
        </p:spPr>
        <p:txBody>
          <a:bodyPr vert="horz" lIns="0" tIns="0" rIns="0" bIns="0" rtlCol="0" anchor="t">
            <a:normAutofit/>
          </a:bodyPr>
          <a:lstStyle/>
          <a:p>
            <a:r>
              <a:rPr lang="en-GB" sz="1800" b="1">
                <a:solidFill>
                  <a:srgbClr val="000000"/>
                </a:solidFill>
                <a:latin typeface="Arial"/>
                <a:ea typeface="Times New Roman" panose="02020603050405020304" pitchFamily="18" charset="0"/>
                <a:cs typeface="Times New Roman"/>
              </a:rPr>
              <a:t>On 31 Jan 2024 when Pharmacy First starts: </a:t>
            </a:r>
          </a:p>
          <a:p>
            <a:endParaRPr lang="en-US" b="1">
              <a:solidFill>
                <a:srgbClr val="425563"/>
              </a:solidFill>
              <a:latin typeface="Arial"/>
              <a:ea typeface="Times New Roman" panose="02020603050405020304" pitchFamily="18" charset="0"/>
              <a:cs typeface="Arial" panose="020B0604020202020204"/>
            </a:endParaRPr>
          </a:p>
          <a:p>
            <a:pPr marL="285750" indent="-285750">
              <a:buChar char="•"/>
            </a:pPr>
            <a:r>
              <a:rPr lang="en-GB" sz="1800">
                <a:solidFill>
                  <a:srgbClr val="000000"/>
                </a:solidFill>
                <a:latin typeface="Arial"/>
                <a:ea typeface="Times New Roman" panose="02020603050405020304" pitchFamily="18" charset="0"/>
                <a:cs typeface="Times New Roman"/>
              </a:rPr>
              <a:t>Pharmacies will have new consultation templates for Pharmacy First from whichever of the 4 approved suppliers they contract with (</a:t>
            </a:r>
            <a:r>
              <a:rPr lang="en-GB" sz="1800" err="1">
                <a:solidFill>
                  <a:srgbClr val="000000"/>
                </a:solidFill>
                <a:latin typeface="Arial"/>
                <a:ea typeface="Times New Roman" panose="02020603050405020304" pitchFamily="18" charset="0"/>
                <a:cs typeface="Times New Roman"/>
              </a:rPr>
              <a:t>PharmOutcomes</a:t>
            </a:r>
            <a:r>
              <a:rPr lang="en-GB" sz="1800">
                <a:solidFill>
                  <a:srgbClr val="000000"/>
                </a:solidFill>
                <a:latin typeface="Arial"/>
                <a:ea typeface="Times New Roman" panose="02020603050405020304" pitchFamily="18" charset="0"/>
                <a:cs typeface="Times New Roman"/>
              </a:rPr>
              <a:t>, Sonar, </a:t>
            </a:r>
            <a:r>
              <a:rPr lang="en-GB" sz="1800" err="1">
                <a:solidFill>
                  <a:srgbClr val="000000"/>
                </a:solidFill>
                <a:latin typeface="Arial"/>
                <a:ea typeface="Times New Roman" panose="02020603050405020304" pitchFamily="18" charset="0"/>
                <a:cs typeface="Times New Roman"/>
              </a:rPr>
              <a:t>Cegedim</a:t>
            </a:r>
            <a:r>
              <a:rPr lang="en-GB" sz="1800">
                <a:solidFill>
                  <a:srgbClr val="000000"/>
                </a:solidFill>
                <a:latin typeface="Arial"/>
                <a:ea typeface="Times New Roman" panose="02020603050405020304" pitchFamily="18" charset="0"/>
                <a:cs typeface="Times New Roman"/>
              </a:rPr>
              <a:t> or Positive Solutions)</a:t>
            </a:r>
          </a:p>
          <a:p>
            <a:pPr marL="285750" indent="-285750">
              <a:buChar char="•"/>
            </a:pPr>
            <a:r>
              <a:rPr lang="en-GB" sz="1800">
                <a:solidFill>
                  <a:srgbClr val="000000"/>
                </a:solidFill>
                <a:latin typeface="Arial"/>
                <a:ea typeface="Times New Roman" panose="02020603050405020304" pitchFamily="18" charset="0"/>
                <a:cs typeface="Times New Roman"/>
              </a:rPr>
              <a:t>Practice teams should continue to electronically refer how they do now.  For most EMIS practices that is by the integrated EMIS option and for most </a:t>
            </a:r>
            <a:r>
              <a:rPr lang="en-GB" sz="1800" err="1">
                <a:solidFill>
                  <a:srgbClr val="000000"/>
                </a:solidFill>
                <a:latin typeface="Arial"/>
                <a:ea typeface="Times New Roman" panose="02020603050405020304" pitchFamily="18" charset="0"/>
                <a:cs typeface="Times New Roman"/>
              </a:rPr>
              <a:t>SystmOne</a:t>
            </a:r>
            <a:r>
              <a:rPr lang="en-GB" sz="1800">
                <a:solidFill>
                  <a:srgbClr val="000000"/>
                </a:solidFill>
                <a:latin typeface="Arial"/>
                <a:ea typeface="Times New Roman" panose="02020603050405020304" pitchFamily="18" charset="0"/>
                <a:cs typeface="Times New Roman"/>
              </a:rPr>
              <a:t> practices it is by </a:t>
            </a:r>
            <a:r>
              <a:rPr lang="en-GB" sz="1800" err="1">
                <a:solidFill>
                  <a:srgbClr val="000000"/>
                </a:solidFill>
                <a:latin typeface="Arial"/>
                <a:ea typeface="Times New Roman" panose="02020603050405020304" pitchFamily="18" charset="0"/>
                <a:cs typeface="Times New Roman"/>
              </a:rPr>
              <a:t>PharmRefer</a:t>
            </a:r>
            <a:r>
              <a:rPr lang="en-GB" sz="1800">
                <a:solidFill>
                  <a:srgbClr val="000000"/>
                </a:solidFill>
                <a:latin typeface="Arial"/>
                <a:ea typeface="Times New Roman" panose="02020603050405020304" pitchFamily="18" charset="0"/>
                <a:cs typeface="Times New Roman"/>
              </a:rPr>
              <a:t>.  Practices can send referrals by NHS mail, but it is more time consuming for both practices and pharmacies.</a:t>
            </a:r>
          </a:p>
          <a:p>
            <a:pPr marL="285750" indent="-285750">
              <a:buChar char="•"/>
            </a:pPr>
            <a:r>
              <a:rPr lang="en-GB" sz="1800">
                <a:solidFill>
                  <a:srgbClr val="000000"/>
                </a:solidFill>
                <a:latin typeface="Arial"/>
                <a:ea typeface="Times New Roman" panose="02020603050405020304" pitchFamily="18" charset="0"/>
                <a:cs typeface="Times New Roman"/>
              </a:rPr>
              <a:t>Information will be returned to practices from pharmacies in the same way it is now – from most pharmacies this is the post event message.</a:t>
            </a:r>
          </a:p>
          <a:p>
            <a:endParaRPr lang="en-GB" sz="1800">
              <a:solidFill>
                <a:srgbClr val="000000"/>
              </a:solidFill>
              <a:latin typeface="Arial"/>
              <a:ea typeface="Times New Roman" panose="02020603050405020304" pitchFamily="18" charset="0"/>
              <a:cs typeface="Times New Roman"/>
            </a:endParaRPr>
          </a:p>
          <a:p>
            <a:endParaRPr lang="en-GB" sz="1800">
              <a:solidFill>
                <a:schemeClr val="tx1"/>
              </a:solidFill>
            </a:endParaRPr>
          </a:p>
          <a:p>
            <a:endParaRPr lang="en-GB" sz="180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a:bodyPr>
          <a:lstStyle/>
          <a:p>
            <a:pPr algn="ctr"/>
            <a:r>
              <a:rPr lang="en-GB" dirty="0"/>
              <a:t>The Digital Elements</a:t>
            </a:r>
            <a:endParaRPr lang="en-GB" dirty="0">
              <a:cs typeface="Arial"/>
            </a:endParaRPr>
          </a:p>
        </p:txBody>
      </p:sp>
    </p:spTree>
    <p:extLst>
      <p:ext uri="{BB962C8B-B14F-4D97-AF65-F5344CB8AC3E}">
        <p14:creationId xmlns:p14="http://schemas.microsoft.com/office/powerpoint/2010/main" val="26546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6" y="1784412"/>
            <a:ext cx="6734649" cy="5073588"/>
          </a:xfrm>
        </p:spPr>
        <p:txBody>
          <a:bodyPr>
            <a:normAutofit/>
          </a:bodyPr>
          <a:lstStyle/>
          <a:p>
            <a:pPr marL="285750" indent="-285750">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GP Connect (Update Record) will be used to send a structured message of the consultation record and any medicines supplied back to the practice. </a:t>
            </a:r>
          </a:p>
          <a:p>
            <a:pPr marL="285750" indent="-285750">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It is important that the structured message is ingested into the patient record at the practice so if the patient visits another setting for the same episode of care (the practice or another pharmacy) then previous actions and medicine supplies can be seen. </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structured messages will appear in the GP system generic workflow ‘for action’. Messages must be acknowledged/ actioned by GP staff after which information will be ingested into record without the need for transcription or coding. </a:t>
            </a:r>
          </a:p>
          <a:p>
            <a:pPr marL="285750" indent="-285750">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As part of the improved digital connectivity between practices and pharmacies, community pharmacists will be able to view parts of the patient records via GP Connect (Access Record).</a:t>
            </a:r>
          </a:p>
          <a:p>
            <a:pPr marL="285750" indent="-285750">
              <a:buFont typeface="Arial" panose="020B0604020202020204" pitchFamily="34" charset="0"/>
              <a:buChar char="•"/>
            </a:pP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solidFill>
                <a:schemeClr val="tx1"/>
              </a:solidFill>
            </a:endParaRPr>
          </a:p>
          <a:p>
            <a:endParaRPr lang="en-GB" sz="1800"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a:bodyPr>
          <a:lstStyle/>
          <a:p>
            <a:pPr algn="ctr"/>
            <a:r>
              <a:rPr lang="en-GB" dirty="0">
                <a:latin typeface="Arial" panose="020B0604020202020204" pitchFamily="34" charset="0"/>
                <a:cs typeface="Arial" panose="020B0604020202020204" pitchFamily="34" charset="0"/>
              </a:rPr>
              <a:t>The Digital Elements (exact dates TBC):</a:t>
            </a:r>
          </a:p>
        </p:txBody>
      </p:sp>
      <p:pic>
        <p:nvPicPr>
          <p:cNvPr id="5" name="Picture 4" descr="A diagram of a patient record&#10;&#10;Description automatically generated">
            <a:extLst>
              <a:ext uri="{FF2B5EF4-FFF2-40B4-BE49-F238E27FC236}">
                <a16:creationId xmlns:a16="http://schemas.microsoft.com/office/drawing/2014/main" id="{5EC83E49-6978-A02C-D7AB-052D2E97D4F1}"/>
              </a:ext>
            </a:extLst>
          </p:cNvPr>
          <p:cNvPicPr>
            <a:picLocks noChangeAspect="1"/>
          </p:cNvPicPr>
          <p:nvPr/>
        </p:nvPicPr>
        <p:blipFill>
          <a:blip r:embed="rId3"/>
          <a:stretch>
            <a:fillRect/>
          </a:stretch>
        </p:blipFill>
        <p:spPr>
          <a:xfrm>
            <a:off x="7766507" y="1784412"/>
            <a:ext cx="3317240" cy="3743325"/>
          </a:xfrm>
          <a:prstGeom prst="rect">
            <a:avLst/>
          </a:prstGeom>
        </p:spPr>
      </p:pic>
    </p:spTree>
    <p:extLst>
      <p:ext uri="{BB962C8B-B14F-4D97-AF65-F5344CB8AC3E}">
        <p14:creationId xmlns:p14="http://schemas.microsoft.com/office/powerpoint/2010/main" val="104390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52000" y="1640264"/>
            <a:ext cx="11088000" cy="4785736"/>
          </a:xfrm>
        </p:spPr>
        <p:txBody>
          <a:bodyPr>
            <a:normAutofit fontScale="92500" lnSpcReduction="20000"/>
          </a:bodyPr>
          <a:lstStyle/>
          <a:p>
            <a:r>
              <a:rPr lang="en-GB" sz="2800">
                <a:solidFill>
                  <a:schemeClr val="tx1"/>
                </a:solidFill>
              </a:rPr>
              <a:t>Data shows that 9 out of 10 patients have their episode of care completed by the community pharmacist, </a:t>
            </a:r>
          </a:p>
          <a:p>
            <a:pPr marL="1143000" lvl="1" indent="-457200"/>
            <a:r>
              <a:rPr lang="en-GB" sz="2800">
                <a:solidFill>
                  <a:schemeClr val="tx1"/>
                </a:solidFill>
              </a:rPr>
              <a:t>Pharmacists onward refer 1 out of 10 patients either back to the practice or to another setting such as an urgent treatment centre.</a:t>
            </a:r>
          </a:p>
          <a:p>
            <a:pPr marL="1143000" lvl="1" indent="-457200"/>
            <a:r>
              <a:rPr lang="en-GB" sz="2800">
                <a:solidFill>
                  <a:schemeClr val="tx1"/>
                </a:solidFill>
              </a:rPr>
              <a:t>This is for many reasons (such as red flags may have been identified or the patient may have deteriorated). </a:t>
            </a:r>
          </a:p>
          <a:p>
            <a:pPr marL="1143000" lvl="1" indent="-457200"/>
            <a:r>
              <a:rPr lang="en-GB" sz="2800">
                <a:solidFill>
                  <a:schemeClr val="tx1"/>
                </a:solidFill>
              </a:rPr>
              <a:t>This does not mean the service has failed – rather that it is working as expected.</a:t>
            </a:r>
          </a:p>
          <a:p>
            <a:pPr marL="457200" indent="-457200">
              <a:buFont typeface="Arial" panose="020B0604020202020204" pitchFamily="34" charset="0"/>
              <a:buChar char="•"/>
            </a:pPr>
            <a:r>
              <a:rPr lang="en-GB" sz="2800">
                <a:solidFill>
                  <a:schemeClr val="tx1"/>
                </a:solidFill>
              </a:rPr>
              <a:t>The addition of the 7 clinical pathways with community pharmacists being able to supply specific prescription only medicines where clinically appropriate is expected to reduce the percentage of onward referrals.</a:t>
            </a:r>
          </a:p>
          <a:p>
            <a:pPr marL="457200" indent="-457200">
              <a:buFont typeface="Arial" panose="020B0604020202020204" pitchFamily="34" charset="0"/>
              <a:buChar char="•"/>
            </a:pPr>
            <a:r>
              <a:rPr lang="en-GB" sz="2800">
                <a:solidFill>
                  <a:schemeClr val="tx1"/>
                </a:solidFill>
              </a:rPr>
              <a:t>Improving local relationships and agreeing local ways of working between practices and community pharmacists makes managing ‘</a:t>
            </a:r>
            <a:r>
              <a:rPr lang="en-GB" sz="2800" err="1">
                <a:solidFill>
                  <a:schemeClr val="tx1"/>
                </a:solidFill>
              </a:rPr>
              <a:t>bouncebacks</a:t>
            </a:r>
            <a:r>
              <a:rPr lang="en-GB" sz="2800">
                <a:solidFill>
                  <a:schemeClr val="tx1"/>
                </a:solidFill>
              </a:rPr>
              <a:t>’ better for practices, pharmacies and ultimately patients.</a:t>
            </a:r>
          </a:p>
          <a:p>
            <a:endParaRPr lang="en-GB" sz="2800">
              <a:solidFill>
                <a:schemeClr val="tx1"/>
              </a:solidFill>
            </a:endParaRPr>
          </a:p>
          <a:p>
            <a:endParaRPr lang="en-GB"/>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144133" y="144134"/>
            <a:ext cx="11404154" cy="1166192"/>
          </a:xfrm>
        </p:spPr>
        <p:txBody>
          <a:bodyPr>
            <a:normAutofit/>
          </a:bodyPr>
          <a:lstStyle/>
          <a:p>
            <a:pPr algn="ctr"/>
            <a:r>
              <a:rPr lang="en-GB" dirty="0">
                <a:latin typeface="Arial" panose="020B0604020202020204" pitchFamily="34" charset="0"/>
                <a:cs typeface="Arial" panose="020B0604020202020204" pitchFamily="34" charset="0"/>
              </a:rPr>
              <a:t>What about patient ‘bounce backs’ to the practice?</a:t>
            </a:r>
          </a:p>
        </p:txBody>
      </p:sp>
    </p:spTree>
    <p:extLst>
      <p:ext uri="{BB962C8B-B14F-4D97-AF65-F5344CB8AC3E}">
        <p14:creationId xmlns:p14="http://schemas.microsoft.com/office/powerpoint/2010/main" val="304360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4A6837-749A-7777-21B1-4444EF65F905}"/>
              </a:ext>
            </a:extLst>
          </p:cNvPr>
          <p:cNvSpPr>
            <a:spLocks noGrp="1"/>
          </p:cNvSpPr>
          <p:nvPr>
            <p:ph type="body" sz="quarter" idx="15"/>
          </p:nvPr>
        </p:nvSpPr>
        <p:spPr/>
        <p:txBody>
          <a:bodyPr/>
          <a:lstStyle/>
          <a:p>
            <a:r>
              <a:rPr lang="en-GB"/>
              <a:t>Surveillance </a:t>
            </a:r>
          </a:p>
        </p:txBody>
      </p:sp>
      <p:pic>
        <p:nvPicPr>
          <p:cNvPr id="4" name="Picture 3">
            <a:extLst>
              <a:ext uri="{FF2B5EF4-FFF2-40B4-BE49-F238E27FC236}">
                <a16:creationId xmlns:a16="http://schemas.microsoft.com/office/drawing/2014/main" id="{E2366E1C-7279-5CA9-02AE-9F91C704E2D8}"/>
              </a:ext>
            </a:extLst>
          </p:cNvPr>
          <p:cNvPicPr>
            <a:picLocks noChangeAspect="1"/>
          </p:cNvPicPr>
          <p:nvPr/>
        </p:nvPicPr>
        <p:blipFill rotWithShape="1">
          <a:blip r:embed="rId2"/>
          <a:srcRect l="5021" t="12021" r="7548" b="6230"/>
          <a:stretch/>
        </p:blipFill>
        <p:spPr>
          <a:xfrm>
            <a:off x="5585946" y="1547734"/>
            <a:ext cx="6036145" cy="3762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410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F88EF5-6E43-A3AC-E209-135F235C6B8D}"/>
              </a:ext>
            </a:extLst>
          </p:cNvPr>
          <p:cNvSpPr>
            <a:spLocks noGrp="1"/>
          </p:cNvSpPr>
          <p:nvPr>
            <p:ph type="body" sz="quarter" idx="13"/>
          </p:nvPr>
        </p:nvSpPr>
        <p:spPr>
          <a:xfrm>
            <a:off x="432000" y="1560268"/>
            <a:ext cx="6991483" cy="1211731"/>
          </a:xfrm>
        </p:spPr>
        <p:txBody>
          <a:bodyPr/>
          <a:lstStyle/>
          <a:p>
            <a:r>
              <a:rPr lang="en-GB" sz="2200"/>
              <a:t>This service enables community pharmacies to initiate and continue supplies of oral contraception.</a:t>
            </a:r>
          </a:p>
        </p:txBody>
      </p:sp>
      <p:sp>
        <p:nvSpPr>
          <p:cNvPr id="4" name="Title 3">
            <a:extLst>
              <a:ext uri="{FF2B5EF4-FFF2-40B4-BE49-F238E27FC236}">
                <a16:creationId xmlns:a16="http://schemas.microsoft.com/office/drawing/2014/main" id="{3948112E-0497-9842-D1B2-235DCE1E674D}"/>
              </a:ext>
            </a:extLst>
          </p:cNvPr>
          <p:cNvSpPr>
            <a:spLocks noGrp="1"/>
          </p:cNvSpPr>
          <p:nvPr>
            <p:ph type="title"/>
          </p:nvPr>
        </p:nvSpPr>
        <p:spPr/>
        <p:txBody>
          <a:bodyPr>
            <a:normAutofit fontScale="90000"/>
          </a:bodyPr>
          <a:lstStyle/>
          <a:p>
            <a:pPr algn="ctr"/>
            <a:r>
              <a:rPr lang="en-GB" dirty="0"/>
              <a:t>NHS Community Pharmacy Oral Contraception Service</a:t>
            </a:r>
          </a:p>
        </p:txBody>
      </p:sp>
      <p:pic>
        <p:nvPicPr>
          <p:cNvPr id="5" name="Picture 4">
            <a:extLst>
              <a:ext uri="{FF2B5EF4-FFF2-40B4-BE49-F238E27FC236}">
                <a16:creationId xmlns:a16="http://schemas.microsoft.com/office/drawing/2014/main" id="{5E644B7F-CECA-A2B7-3821-2B5D4D72C693}"/>
              </a:ext>
            </a:extLst>
          </p:cNvPr>
          <p:cNvPicPr>
            <a:picLocks noChangeAspect="1"/>
          </p:cNvPicPr>
          <p:nvPr/>
        </p:nvPicPr>
        <p:blipFill>
          <a:blip r:embed="rId2"/>
          <a:stretch>
            <a:fillRect/>
          </a:stretch>
        </p:blipFill>
        <p:spPr>
          <a:xfrm>
            <a:off x="7543484" y="2392878"/>
            <a:ext cx="4373297" cy="289351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6" name="Content Placeholder 1">
            <a:extLst>
              <a:ext uri="{FF2B5EF4-FFF2-40B4-BE49-F238E27FC236}">
                <a16:creationId xmlns:a16="http://schemas.microsoft.com/office/drawing/2014/main" id="{55B83DAF-B0A2-6B75-7EAD-928E7E44F8C3}"/>
              </a:ext>
            </a:extLst>
          </p:cNvPr>
          <p:cNvSpPr>
            <a:spLocks noGrp="1"/>
          </p:cNvSpPr>
          <p:nvPr>
            <p:ph idx="1"/>
          </p:nvPr>
        </p:nvSpPr>
        <p:spPr>
          <a:xfrm>
            <a:off x="552001" y="2446867"/>
            <a:ext cx="6546632" cy="2785533"/>
          </a:xfrm>
        </p:spPr>
        <p:txBody>
          <a:bodyPr>
            <a:normAutofit fontScale="92500" lnSpcReduction="10000"/>
          </a:bodyPr>
          <a:lstStyle/>
          <a:p>
            <a:pPr marL="342900" indent="-342900">
              <a:buFont typeface="Arial" panose="020B0604020202020204" pitchFamily="34" charset="0"/>
              <a:buChar char="•"/>
            </a:pPr>
            <a:r>
              <a:rPr lang="en-GB"/>
              <a:t>Until 29 February 2024 some pharmacies may only be providing continuation of oral contraception. From 1 March 2024, all participating pharmacies will be initiating and continuing supply.</a:t>
            </a:r>
          </a:p>
          <a:p>
            <a:pPr marL="342900" indent="-342900">
              <a:buFont typeface="Arial" panose="020B0604020202020204" pitchFamily="34" charset="0"/>
              <a:buChar char="•"/>
            </a:pPr>
            <a:r>
              <a:rPr lang="en-GB"/>
              <a:t>There is an </a:t>
            </a:r>
            <a:r>
              <a:rPr lang="en-GB">
                <a:hlinkClick r:id="rId3"/>
              </a:rPr>
              <a:t>NHS website postcode search tool </a:t>
            </a:r>
            <a:r>
              <a:rPr lang="en-GB"/>
              <a:t>to enable patients to find local pharmacies who deliver the contraception service.</a:t>
            </a:r>
          </a:p>
          <a:p>
            <a:pPr marL="342900" indent="-342900">
              <a:buFont typeface="Arial" panose="020B0604020202020204" pitchFamily="34" charset="0"/>
              <a:buChar char="•"/>
            </a:pPr>
            <a:r>
              <a:rPr lang="en-GB"/>
              <a:t>Practices can refer people into this service or women can self-present at the pharmacy</a:t>
            </a:r>
          </a:p>
        </p:txBody>
      </p:sp>
      <p:sp>
        <p:nvSpPr>
          <p:cNvPr id="7" name="TextBox 6">
            <a:extLst>
              <a:ext uri="{FF2B5EF4-FFF2-40B4-BE49-F238E27FC236}">
                <a16:creationId xmlns:a16="http://schemas.microsoft.com/office/drawing/2014/main" id="{A4A683AC-E655-7FB5-292F-35611A876CFD}"/>
              </a:ext>
            </a:extLst>
          </p:cNvPr>
          <p:cNvSpPr txBox="1"/>
          <p:nvPr/>
        </p:nvSpPr>
        <p:spPr>
          <a:xfrm>
            <a:off x="552000" y="5724630"/>
            <a:ext cx="11087999" cy="367216"/>
          </a:xfrm>
          <a:prstGeom prst="rect">
            <a:avLst/>
          </a:prstGeom>
          <a:solidFill>
            <a:schemeClr val="accent5"/>
          </a:solid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3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86D785-83D1-33AF-F2A6-25950C745A47}"/>
              </a:ext>
            </a:extLst>
          </p:cNvPr>
          <p:cNvSpPr>
            <a:spLocks noGrp="1"/>
          </p:cNvSpPr>
          <p:nvPr>
            <p:ph idx="1"/>
          </p:nvPr>
        </p:nvSpPr>
        <p:spPr>
          <a:xfrm>
            <a:off x="590077" y="2918781"/>
            <a:ext cx="7520990" cy="2157274"/>
          </a:xfrm>
        </p:spPr>
        <p:txBody>
          <a:bodyPr>
            <a:normAutofit fontScale="77500" lnSpcReduction="20000"/>
          </a:bodyPr>
          <a:lstStyle/>
          <a:p>
            <a:pPr marL="342900" indent="-342900">
              <a:buFont typeface="Arial" panose="020B0604020202020204" pitchFamily="34" charset="0"/>
              <a:buChar char="•"/>
            </a:pPr>
            <a:r>
              <a:rPr lang="en-GB"/>
              <a:t>Practices can ask pharmacies to complete clinic and ambulatory checks</a:t>
            </a:r>
          </a:p>
          <a:p>
            <a:pPr marL="342900" indent="-342900">
              <a:buFont typeface="Arial" panose="020B0604020202020204" pitchFamily="34" charset="0"/>
              <a:buChar char="•"/>
            </a:pPr>
            <a:r>
              <a:rPr lang="en-GB"/>
              <a:t>It may be useful for practices who have patients on their hypertension registers without an up-to-date BP reading</a:t>
            </a:r>
          </a:p>
          <a:p>
            <a:pPr marL="342900" indent="-342900">
              <a:buFont typeface="Arial" panose="020B0604020202020204" pitchFamily="34" charset="0"/>
              <a:buChar char="•"/>
            </a:pPr>
            <a:r>
              <a:rPr lang="en-GB"/>
              <a:t>It may be useful for practices with patients with a high initial reading who need ambulatory follow up</a:t>
            </a:r>
          </a:p>
          <a:p>
            <a:pPr marL="342900" indent="-342900">
              <a:buFont typeface="Arial" panose="020B0604020202020204" pitchFamily="34" charset="0"/>
              <a:buChar char="•"/>
            </a:pPr>
            <a:r>
              <a:rPr lang="en-GB"/>
              <a:t>All readings will be returned to the practice for updating patient records</a:t>
            </a:r>
          </a:p>
          <a:p>
            <a:pPr marL="342900" indent="-342900">
              <a:buFont typeface="Arial" panose="020B0604020202020204" pitchFamily="34" charset="0"/>
              <a:buChar char="•"/>
            </a:pPr>
            <a:r>
              <a:rPr lang="en-GB"/>
              <a:t>There is an </a:t>
            </a:r>
            <a:r>
              <a:rPr lang="en-GB">
                <a:hlinkClick r:id="rId2"/>
              </a:rPr>
              <a:t>NHS website postcode search tool </a:t>
            </a:r>
            <a:r>
              <a:rPr lang="en-GB"/>
              <a:t>to enable patients to find local pharmacies who deliver the Blood Pressure Check Service.</a:t>
            </a: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3" name="Text Placeholder 2">
            <a:extLst>
              <a:ext uri="{FF2B5EF4-FFF2-40B4-BE49-F238E27FC236}">
                <a16:creationId xmlns:a16="http://schemas.microsoft.com/office/drawing/2014/main" id="{49F88EF5-6E43-A3AC-E209-135F235C6B8D}"/>
              </a:ext>
            </a:extLst>
          </p:cNvPr>
          <p:cNvSpPr>
            <a:spLocks noGrp="1"/>
          </p:cNvSpPr>
          <p:nvPr>
            <p:ph type="body" sz="quarter" idx="13"/>
          </p:nvPr>
        </p:nvSpPr>
        <p:spPr>
          <a:xfrm>
            <a:off x="432000" y="1395087"/>
            <a:ext cx="7923635" cy="1038935"/>
          </a:xfrm>
        </p:spPr>
        <p:txBody>
          <a:bodyPr/>
          <a:lstStyle/>
          <a:p>
            <a:r>
              <a:rPr lang="en-GB" sz="2200">
                <a:effectLst/>
                <a:latin typeface="+mj-lt"/>
                <a:ea typeface="Calibri" panose="020F0502020204030204" pitchFamily="34" charset="0"/>
                <a:cs typeface="Times New Roman" panose="02020603050405020304" pitchFamily="18" charset="0"/>
              </a:rPr>
              <a:t>Community pharmacy teams can offer people over the age of 40, without a diagnosis of hypertension, a BP check to </a:t>
            </a:r>
            <a:r>
              <a:rPr lang="en-GB" sz="2200">
                <a:latin typeface="+mj-lt"/>
                <a:ea typeface="Calibri" panose="020F0502020204030204" pitchFamily="34" charset="0"/>
                <a:cs typeface="Times New Roman" panose="02020603050405020304" pitchFamily="18" charset="0"/>
              </a:rPr>
              <a:t>find those with undiagnosed hypertension.  In addition, they can also carry out BP checks at the request of practices.</a:t>
            </a:r>
            <a:endParaRPr lang="en-GB" sz="2200">
              <a:latin typeface="+mj-lt"/>
            </a:endParaRPr>
          </a:p>
          <a:p>
            <a:endParaRPr lang="en-GB"/>
          </a:p>
        </p:txBody>
      </p:sp>
      <p:sp>
        <p:nvSpPr>
          <p:cNvPr id="4" name="Title 3">
            <a:extLst>
              <a:ext uri="{FF2B5EF4-FFF2-40B4-BE49-F238E27FC236}">
                <a16:creationId xmlns:a16="http://schemas.microsoft.com/office/drawing/2014/main" id="{3948112E-0497-9842-D1B2-235DCE1E674D}"/>
              </a:ext>
            </a:extLst>
          </p:cNvPr>
          <p:cNvSpPr>
            <a:spLocks noGrp="1"/>
          </p:cNvSpPr>
          <p:nvPr>
            <p:ph type="title"/>
          </p:nvPr>
        </p:nvSpPr>
        <p:spPr/>
        <p:txBody>
          <a:bodyPr>
            <a:normAutofit fontScale="90000"/>
          </a:bodyPr>
          <a:lstStyle/>
          <a:p>
            <a:pPr algn="ctr"/>
            <a:r>
              <a:rPr lang="en-GB" dirty="0"/>
              <a:t>NHS Community Pharmacy Blood Pressure Check Service</a:t>
            </a:r>
          </a:p>
        </p:txBody>
      </p:sp>
      <p:sp>
        <p:nvSpPr>
          <p:cNvPr id="6" name="TextBox 5">
            <a:extLst>
              <a:ext uri="{FF2B5EF4-FFF2-40B4-BE49-F238E27FC236}">
                <a16:creationId xmlns:a16="http://schemas.microsoft.com/office/drawing/2014/main" id="{E3BDDBFD-DCC9-734B-521C-8EDDA46D6413}"/>
              </a:ext>
            </a:extLst>
          </p:cNvPr>
          <p:cNvSpPr txBox="1"/>
          <p:nvPr/>
        </p:nvSpPr>
        <p:spPr>
          <a:xfrm>
            <a:off x="590077" y="5560814"/>
            <a:ext cx="11087999" cy="663580"/>
          </a:xfrm>
          <a:prstGeom prst="rect">
            <a:avLst/>
          </a:prstGeom>
          <a:solidFill>
            <a:schemeClr val="accent5"/>
          </a:solid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General practices can refer patients to community pharmacies for both clinic and ambulatory measurements</a:t>
            </a:r>
          </a:p>
        </p:txBody>
      </p:sp>
      <p:pic>
        <p:nvPicPr>
          <p:cNvPr id="7" name="Picture 6">
            <a:extLst>
              <a:ext uri="{FF2B5EF4-FFF2-40B4-BE49-F238E27FC236}">
                <a16:creationId xmlns:a16="http://schemas.microsoft.com/office/drawing/2014/main" id="{232006B4-FA61-5755-2B2F-B6FC8AC74A3D}"/>
              </a:ext>
            </a:extLst>
          </p:cNvPr>
          <p:cNvPicPr>
            <a:picLocks noChangeAspect="1"/>
          </p:cNvPicPr>
          <p:nvPr/>
        </p:nvPicPr>
        <p:blipFill rotWithShape="1">
          <a:blip r:embed="rId3"/>
          <a:srcRect t="11911"/>
          <a:stretch/>
        </p:blipFill>
        <p:spPr>
          <a:xfrm>
            <a:off x="8671719" y="1297186"/>
            <a:ext cx="3164435" cy="3905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237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D7DA6-1552-51BE-AA47-578DA2249C83}"/>
              </a:ext>
            </a:extLst>
          </p:cNvPr>
          <p:cNvSpPr>
            <a:spLocks noGrp="1"/>
          </p:cNvSpPr>
          <p:nvPr>
            <p:ph type="title"/>
          </p:nvPr>
        </p:nvSpPr>
        <p:spPr/>
        <p:txBody>
          <a:bodyPr>
            <a:normAutofit fontScale="90000"/>
          </a:bodyPr>
          <a:lstStyle/>
          <a:p>
            <a:pPr algn="ctr"/>
            <a:r>
              <a:rPr lang="en-GB" dirty="0"/>
              <a:t>The Pharmacy Elements of Primary Care Access and Recovery Plan (PCARP)</a:t>
            </a:r>
          </a:p>
        </p:txBody>
      </p:sp>
      <p:sp>
        <p:nvSpPr>
          <p:cNvPr id="6" name="Content Placeholder 2">
            <a:extLst>
              <a:ext uri="{FF2B5EF4-FFF2-40B4-BE49-F238E27FC236}">
                <a16:creationId xmlns:a16="http://schemas.microsoft.com/office/drawing/2014/main" id="{6F14A832-349F-7C56-0FB6-D143099D3016}"/>
              </a:ext>
            </a:extLst>
          </p:cNvPr>
          <p:cNvSpPr txBox="1">
            <a:spLocks/>
          </p:cNvSpPr>
          <p:nvPr/>
        </p:nvSpPr>
        <p:spPr>
          <a:xfrm>
            <a:off x="4314685" y="2727766"/>
            <a:ext cx="7191794" cy="332424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425563"/>
                </a:solidFill>
                <a:effectLst/>
                <a:uLnTx/>
                <a:uFillTx/>
                <a:latin typeface="Arial" panose="020B0604020202020204"/>
                <a:ea typeface="Calibri" panose="020F0502020204030204" pitchFamily="34" charset="0"/>
                <a:cs typeface="+mn-cs"/>
              </a:rPr>
              <a:t>The community pharmacy elements of the plan are: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425563"/>
                </a:solidFill>
                <a:effectLst/>
                <a:uLnTx/>
                <a:uFillTx/>
                <a:latin typeface="Arial" panose="020B0604020202020204"/>
                <a:ea typeface="Calibri" panose="020F0502020204030204" pitchFamily="34" charset="0"/>
                <a:cs typeface="+mn-cs"/>
              </a:rPr>
              <a:t>A Pharmacy First service which includes GP referral to Community Pharmacist Consultation Service (C</a:t>
            </a:r>
            <a:r>
              <a:rPr lang="en-GB" sz="2000">
                <a:solidFill>
                  <a:srgbClr val="425563"/>
                </a:solidFill>
                <a:latin typeface="Arial" panose="020B0604020202020204"/>
                <a:ea typeface="Calibri" panose="020F0502020204030204" pitchFamily="34" charset="0"/>
              </a:rPr>
              <a:t>PCS) and 7 new clinical pathways</a:t>
            </a:r>
            <a:endParaRPr kumimoji="0" lang="en-GB" sz="2000" i="0" u="none" strike="noStrike" kern="1200" cap="none" spc="0" normalizeH="0" baseline="0" noProof="0">
              <a:ln>
                <a:noFill/>
              </a:ln>
              <a:solidFill>
                <a:srgbClr val="425563"/>
              </a:solidFill>
              <a:effectLst/>
              <a:uLnTx/>
              <a:uFillTx/>
              <a:latin typeface="Arial" panose="020B0604020202020204"/>
              <a:ea typeface="Calibri" panose="020F0502020204030204" pitchFamily="34" charset="0"/>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425563"/>
                </a:solidFill>
                <a:effectLst/>
                <a:uLnTx/>
                <a:uFillTx/>
                <a:latin typeface="Arial" panose="020B0604020202020204"/>
                <a:ea typeface="Calibri" panose="020F0502020204030204" pitchFamily="34" charset="0"/>
                <a:cs typeface="+mn-cs"/>
              </a:rPr>
              <a:t>Increase the provision of the NHS Pharmacy Contraception Service and the NHS Blood Pressure Checks Service.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425563"/>
                </a:solidFill>
                <a:effectLst/>
                <a:uLnTx/>
                <a:uFillTx/>
                <a:latin typeface="Arial" panose="020B0604020202020204"/>
                <a:ea typeface="Calibri" panose="020F0502020204030204" pitchFamily="34" charset="0"/>
                <a:cs typeface="+mn-cs"/>
              </a:rPr>
              <a:t>Improve the digital infrastructure between general practice and community pharmacy. </a:t>
            </a:r>
          </a:p>
          <a:p>
            <a:pPr marL="457200" marR="0" lvl="1" indent="0" algn="l" defTabSz="914400" rtl="0" eaLnBrk="1" fontAlgn="auto" latinLnBrk="0" hangingPunct="1">
              <a:lnSpc>
                <a:spcPct val="90000"/>
              </a:lnSpc>
              <a:spcBef>
                <a:spcPts val="500"/>
              </a:spcBef>
              <a:spcAft>
                <a:spcPts val="0"/>
              </a:spcAft>
              <a:buClrTx/>
              <a:buSzTx/>
              <a:buNone/>
              <a:tabLst/>
              <a:defRPr/>
            </a:pPr>
            <a:r>
              <a:rPr kumimoji="0" lang="en-GB" sz="2000" b="0" i="0" u="none" strike="noStrike" kern="1200" cap="none" spc="0" normalizeH="0" baseline="0" noProof="0">
                <a:ln>
                  <a:noFill/>
                </a:ln>
                <a:solidFill>
                  <a:srgbClr val="425563"/>
                </a:solidFill>
                <a:effectLst/>
                <a:highlight>
                  <a:srgbClr val="00FFFF"/>
                </a:highlight>
                <a:uLnTx/>
                <a:uFillTx/>
                <a:latin typeface="Arial" panose="020B0604020202020204"/>
                <a:ea typeface="Calibri" panose="020F0502020204030204" pitchFamily="34" charset="0"/>
                <a:cs typeface="+mn-cs"/>
              </a:rPr>
              <a:t>A letter to practices on 25 J</a:t>
            </a:r>
            <a:r>
              <a:rPr lang="en-GB" sz="2000" err="1">
                <a:solidFill>
                  <a:srgbClr val="425563"/>
                </a:solidFill>
                <a:highlight>
                  <a:srgbClr val="00FFFF"/>
                </a:highlight>
                <a:latin typeface="Arial" panose="020B0604020202020204"/>
                <a:ea typeface="Calibri" panose="020F0502020204030204" pitchFamily="34" charset="0"/>
              </a:rPr>
              <a:t>anuary</a:t>
            </a:r>
            <a:r>
              <a:rPr lang="en-GB" sz="2000">
                <a:solidFill>
                  <a:srgbClr val="425563"/>
                </a:solidFill>
                <a:highlight>
                  <a:srgbClr val="00FFFF"/>
                </a:highlight>
                <a:latin typeface="Arial" panose="020B0604020202020204"/>
                <a:ea typeface="Calibri" panose="020F0502020204030204" pitchFamily="34" charset="0"/>
              </a:rPr>
              <a:t> confirms Pharmacy First starts on 31 January:  </a:t>
            </a:r>
            <a:r>
              <a:rPr lang="en-GB" sz="2000" u="sng">
                <a:solidFill>
                  <a:srgbClr val="0000FF"/>
                </a:solidFill>
                <a:effectLst/>
                <a:highlight>
                  <a:srgbClr val="00FFFF"/>
                </a:highlight>
                <a:latin typeface="Arial" panose="020B0604020202020204" pitchFamily="34" charset="0"/>
                <a:ea typeface="Calibri" panose="020F0502020204030204" pitchFamily="34" charset="0"/>
                <a:hlinkClick r:id="rId2"/>
              </a:rPr>
              <a:t>NHS England » Launch of NHS Pharmacy First advanced service</a:t>
            </a:r>
            <a:endParaRPr kumimoji="0" lang="en-GB" sz="2000" b="0" i="0" u="none" strike="noStrike" kern="1200" cap="none" spc="0" normalizeH="0" baseline="0" noProof="0">
              <a:ln>
                <a:noFill/>
              </a:ln>
              <a:solidFill>
                <a:srgbClr val="425563"/>
              </a:solidFill>
              <a:effectLst/>
              <a:highlight>
                <a:srgbClr val="00FFFF"/>
              </a:highlight>
              <a:uLnTx/>
              <a:uFillTx/>
              <a:latin typeface="Arial" panose="020B0604020202020204"/>
              <a:ea typeface="Calibri" panose="020F0502020204030204" pitchFamily="34" charset="0"/>
              <a:cs typeface="+mn-cs"/>
            </a:endParaRPr>
          </a:p>
        </p:txBody>
      </p:sp>
      <p:pic>
        <p:nvPicPr>
          <p:cNvPr id="7" name="Picture 4" descr="A picture containing text&#10;&#10;Description automatically generated">
            <a:extLst>
              <a:ext uri="{FF2B5EF4-FFF2-40B4-BE49-F238E27FC236}">
                <a16:creationId xmlns:a16="http://schemas.microsoft.com/office/drawing/2014/main" id="{BFD353EF-2610-D44E-892A-710291530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74" y="1731944"/>
            <a:ext cx="3008671" cy="4068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877A0F6-905C-3DEF-CC4E-92D0BE51F3D9}"/>
              </a:ext>
            </a:extLst>
          </p:cNvPr>
          <p:cNvSpPr txBox="1"/>
          <p:nvPr/>
        </p:nvSpPr>
        <p:spPr>
          <a:xfrm>
            <a:off x="4314685" y="1731944"/>
            <a:ext cx="7191794" cy="1015663"/>
          </a:xfrm>
          <a:prstGeom prst="rect">
            <a:avLst/>
          </a:prstGeom>
          <a:solidFill>
            <a:schemeClr val="accent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On 9</a:t>
            </a:r>
            <a:r>
              <a:rPr kumimoji="0" lang="en-GB" sz="2000" b="0" i="0" u="none" strike="noStrike" kern="1200" cap="none" spc="0" normalizeH="0" baseline="3000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th </a:t>
            </a:r>
            <a:r>
              <a:rPr kumimoji="0" lang="en-GB" sz="20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May 2023, NHS England and Department of Health and Social care published the </a:t>
            </a:r>
            <a:r>
              <a:rPr kumimoji="0" lang="en-GB" sz="20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hlinkClick r:id="rId4"/>
              </a:rPr>
              <a:t>Delivery Plan for recovering access to primary care</a:t>
            </a:r>
            <a:r>
              <a:rPr kumimoji="0" lang="en-GB" sz="20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23642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667265"/>
            <a:ext cx="11088000" cy="4601560"/>
          </a:xfrm>
        </p:spPr>
        <p:txBody>
          <a:bodyPr vert="horz" lIns="0" tIns="0" rIns="0" bIns="0" rtlCol="0" anchor="t">
            <a:normAutofit fontScale="70000" lnSpcReduction="20000"/>
          </a:bodyPr>
          <a:lstStyle/>
          <a:p>
            <a:pPr marL="457200" indent="-457200" fontAlgn="ctr">
              <a:lnSpc>
                <a:spcPts val="1575"/>
              </a:lnSpc>
              <a:buFont typeface="Arial" panose="020B0604020202020204" pitchFamily="34" charset="0"/>
              <a:buChar char="•"/>
            </a:pPr>
            <a:endParaRPr lang="en-GB" sz="2800" dirty="0">
              <a:solidFill>
                <a:schemeClr val="tx1"/>
              </a:solidFill>
              <a:cs typeface="Calibri"/>
            </a:endParaRPr>
          </a:p>
          <a:p>
            <a:pPr marL="457200" indent="-457200">
              <a:buFont typeface="Arial" panose="020B0604020202020204" pitchFamily="34" charset="0"/>
              <a:buChar char="•"/>
            </a:pPr>
            <a:r>
              <a:rPr lang="en-GB" sz="2800" dirty="0">
                <a:solidFill>
                  <a:schemeClr val="tx1"/>
                </a:solidFill>
              </a:rPr>
              <a:t>A national toolkit for general practices and PCNs containing lots of helpful, more detailed information about the Pharmacy First service is in development. </a:t>
            </a:r>
            <a:r>
              <a:rPr lang="en-GB" sz="2000" dirty="0">
                <a:solidFill>
                  <a:schemeClr val="tx1"/>
                </a:solidFill>
              </a:rPr>
              <a:t>Link to be shared once published</a:t>
            </a:r>
            <a:endParaRPr lang="en-GB" sz="2000" dirty="0">
              <a:solidFill>
                <a:schemeClr val="tx1"/>
              </a:solidFill>
              <a:cs typeface="Calibri"/>
            </a:endParaRPr>
          </a:p>
          <a:p>
            <a:pPr marL="457200" indent="-457200">
              <a:buClr>
                <a:srgbClr val="000000"/>
              </a:buClr>
              <a:buFont typeface="Arial" panose="020B0604020202020204" pitchFamily="34" charset="0"/>
              <a:buChar char="•"/>
            </a:pPr>
            <a:r>
              <a:rPr lang="en-GB" sz="2800" dirty="0">
                <a:solidFill>
                  <a:schemeClr val="tx1"/>
                </a:solidFill>
                <a:cs typeface="Calibri"/>
              </a:rPr>
              <a:t>Further useful information, including the Pharmacy First Service Specification, clinical pathways, and PGDs can be found here: </a:t>
            </a:r>
            <a:r>
              <a:rPr lang="en-GB" sz="2000" dirty="0">
                <a:hlinkClick r:id="rId3"/>
              </a:rPr>
              <a:t>NHS England » Community Pharmacy advanced service specification: NHS Pharmacy First Service</a:t>
            </a:r>
            <a:endParaRPr lang="en-GB" sz="2800" dirty="0">
              <a:solidFill>
                <a:schemeClr val="tx1"/>
              </a:solidFill>
              <a:cs typeface="Calibri"/>
            </a:endParaRPr>
          </a:p>
          <a:p>
            <a:pPr marL="457200" indent="-457200">
              <a:buFont typeface="Arial" panose="020B0604020202020204" pitchFamily="34" charset="0"/>
              <a:buChar char="•"/>
            </a:pPr>
            <a:r>
              <a:rPr kumimoji="0" lang="en-GB" sz="2800" b="0" i="0" u="none" strike="noStrike" kern="1200" cap="none" spc="0" normalizeH="0" baseline="0" noProof="0" dirty="0">
                <a:ln>
                  <a:noFill/>
                </a:ln>
                <a:solidFill>
                  <a:schemeClr val="tx1"/>
                </a:solidFill>
                <a:effectLst/>
                <a:uLnTx/>
                <a:uFillTx/>
                <a:ea typeface="+mn-ea"/>
                <a:cs typeface="+mn-cs"/>
              </a:rPr>
              <a:t>Please talk to your local community pharmacists about the Pharmacy First service</a:t>
            </a:r>
            <a:endParaRPr lang="en-GB" sz="2800" b="0" i="0" u="none" strike="noStrike" kern="1200" cap="none" spc="0" normalizeH="0" baseline="0" noProof="0" dirty="0">
              <a:ln>
                <a:noFill/>
              </a:ln>
              <a:solidFill>
                <a:schemeClr val="tx1"/>
              </a:solidFill>
              <a:effectLst/>
              <a:uLnTx/>
              <a:uFillTx/>
              <a:cs typeface="Calibri"/>
            </a:endParaRPr>
          </a:p>
          <a:p>
            <a:pPr marL="457200" indent="-457200">
              <a:buFont typeface="Arial" panose="020B0604020202020204" pitchFamily="34" charset="0"/>
              <a:buChar char="•"/>
            </a:pPr>
            <a:r>
              <a:rPr kumimoji="0" lang="en-GB" sz="2800" b="0" i="0" u="none" strike="noStrike" kern="1200" cap="none" spc="0" normalizeH="0" baseline="0" noProof="0" dirty="0">
                <a:ln>
                  <a:noFill/>
                </a:ln>
                <a:solidFill>
                  <a:schemeClr val="tx1"/>
                </a:solidFill>
                <a:effectLst/>
                <a:uLnTx/>
                <a:uFillTx/>
                <a:ea typeface="+mn-ea"/>
                <a:cs typeface="+mn-cs"/>
              </a:rPr>
              <a:t>Local community pharmacists, the Community Pharmacy Clinical Leads in the ICBs, the LPC and Local ICB team are working together to support delivery of Pharmacy First.  They may be contacting you to offer local support and to put you in touch with local community pharmacists who you may already be working with </a:t>
            </a:r>
          </a:p>
          <a:p>
            <a:pPr marL="457200" indent="-457200">
              <a:buFont typeface="Arial" panose="020B0604020202020204" pitchFamily="34" charset="0"/>
              <a:buChar char="•"/>
            </a:pPr>
            <a:r>
              <a:rPr kumimoji="0" lang="en-GB" sz="2800" b="0" i="0" u="none" strike="noStrike" kern="1200" cap="none" spc="0" normalizeH="0" baseline="0" noProof="0" dirty="0">
                <a:ln>
                  <a:noFill/>
                </a:ln>
                <a:solidFill>
                  <a:schemeClr val="tx1"/>
                </a:solidFill>
                <a:effectLst/>
                <a:uLnTx/>
                <a:uFillTx/>
                <a:ea typeface="+mn-ea"/>
                <a:cs typeface="+mn-cs"/>
              </a:rPr>
              <a:t>You might find it helpful to print off slides 4, 5 and 6 which show the conditions that can be electronically referred to community pharmacies.</a:t>
            </a:r>
            <a:endParaRPr lang="en-GB" sz="2800" b="0" i="0" u="none" strike="noStrike" kern="1200" cap="none" spc="0" normalizeH="0" baseline="0" noProof="0" dirty="0">
              <a:ln>
                <a:noFill/>
              </a:ln>
              <a:solidFill>
                <a:schemeClr val="tx1"/>
              </a:solidFill>
              <a:effectLst/>
              <a:uLnTx/>
              <a:uFillTx/>
              <a:cs typeface="Calibri"/>
            </a:endParaRPr>
          </a:p>
          <a:p>
            <a:pPr marL="457200" indent="-457200">
              <a:buFont typeface="Arial" panose="020B0604020202020204" pitchFamily="34" charset="0"/>
              <a:buChar char="•"/>
            </a:pPr>
            <a:r>
              <a:rPr lang="en-GB" sz="2800" dirty="0">
                <a:solidFill>
                  <a:schemeClr val="tx1"/>
                </a:solidFill>
              </a:rPr>
              <a:t>For more information on any of the PCARP pharmacy services (Pharmacy First, Blood Pressure Checks and Oral Contraception) please contact your Community Pharmacy Clinical Lead (details on slide 11).</a:t>
            </a:r>
            <a:endParaRPr kumimoji="0" lang="en-GB" sz="2800" b="0" i="0" u="none" strike="noStrike" kern="1200" cap="none" spc="0" normalizeH="0" baseline="0" noProof="0" dirty="0">
              <a:ln>
                <a:noFill/>
              </a:ln>
              <a:solidFill>
                <a:schemeClr val="tx1"/>
              </a:solidFill>
              <a:effectLst/>
              <a:uLnTx/>
              <a:uFillTx/>
              <a:ea typeface="+mn-ea"/>
              <a:cs typeface="+mn-cs"/>
            </a:endParaRPr>
          </a:p>
          <a:p>
            <a:endParaRPr kumimoji="0" lang="en-GB" sz="2800" b="0" i="0" u="none" strike="noStrike" kern="1200" cap="none" spc="0" normalizeH="0" baseline="0" noProof="0" dirty="0">
              <a:ln>
                <a:noFill/>
              </a:ln>
              <a:solidFill>
                <a:srgbClr val="000000"/>
              </a:solidFill>
              <a:effectLst/>
              <a:uLnTx/>
              <a:uFillTx/>
              <a:ea typeface="+mn-ea"/>
              <a:cs typeface="+mn-cs"/>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294166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D38DE12-A6E6-2830-A3A7-000102B2EEB9}"/>
              </a:ext>
            </a:extLst>
          </p:cNvPr>
          <p:cNvGraphicFramePr>
            <a:graphicFrameLocks noGrp="1"/>
          </p:cNvGraphicFramePr>
          <p:nvPr>
            <p:ph idx="1"/>
            <p:extLst>
              <p:ext uri="{D42A27DB-BD31-4B8C-83A1-F6EECF244321}">
                <p14:modId xmlns:p14="http://schemas.microsoft.com/office/powerpoint/2010/main" val="1189727599"/>
              </p:ext>
            </p:extLst>
          </p:nvPr>
        </p:nvGraphicFramePr>
        <p:xfrm>
          <a:off x="578991" y="2558816"/>
          <a:ext cx="10865653" cy="2264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F17E612E-6FC6-271D-8E97-13414BB9C470}"/>
              </a:ext>
            </a:extLst>
          </p:cNvPr>
          <p:cNvSpPr>
            <a:spLocks noGrp="1"/>
          </p:cNvSpPr>
          <p:nvPr>
            <p:ph type="body" sz="quarter" idx="13"/>
          </p:nvPr>
        </p:nvSpPr>
        <p:spPr>
          <a:xfrm>
            <a:off x="432000" y="1456665"/>
            <a:ext cx="11296704" cy="577927"/>
          </a:xfrm>
        </p:spPr>
        <p:txBody>
          <a:bodyPr/>
          <a:lstStyle/>
          <a:p>
            <a:r>
              <a:rPr lang="en-GB" sz="2000" dirty="0">
                <a:effectLst/>
                <a:latin typeface="+mj-lt"/>
                <a:ea typeface="Calibri" panose="020F0502020204030204" pitchFamily="34" charset="0"/>
                <a:cs typeface="Times New Roman" panose="02020603050405020304" pitchFamily="18" charset="0"/>
              </a:rPr>
              <a:t>Pharmacy First will include 7 new clinical pathways. The Community Pharmacist Consultation Service (CPCS) becomes part of Pharmacy First too.</a:t>
            </a:r>
          </a:p>
          <a:p>
            <a:r>
              <a:rPr lang="en-GB" sz="2000" b="0" dirty="0">
                <a:effectLst/>
                <a:latin typeface="+mj-lt"/>
                <a:ea typeface="Calibri" panose="020F0502020204030204" pitchFamily="34" charset="0"/>
                <a:cs typeface="Times New Roman" panose="02020603050405020304" pitchFamily="18" charset="0"/>
              </a:rPr>
              <a:t>This means the full service will consist of three elements:</a:t>
            </a:r>
          </a:p>
          <a:p>
            <a:endParaRPr lang="en-GB" sz="2000" dirty="0"/>
          </a:p>
        </p:txBody>
      </p:sp>
      <p:sp>
        <p:nvSpPr>
          <p:cNvPr id="4" name="Title 3">
            <a:extLst>
              <a:ext uri="{FF2B5EF4-FFF2-40B4-BE49-F238E27FC236}">
                <a16:creationId xmlns:a16="http://schemas.microsoft.com/office/drawing/2014/main" id="{D73951A5-E86D-CF22-9155-9E32C4DDFBE6}"/>
              </a:ext>
            </a:extLst>
          </p:cNvPr>
          <p:cNvSpPr>
            <a:spLocks noGrp="1"/>
          </p:cNvSpPr>
          <p:nvPr>
            <p:ph type="title"/>
          </p:nvPr>
        </p:nvSpPr>
        <p:spPr/>
        <p:txBody>
          <a:bodyPr/>
          <a:lstStyle/>
          <a:p>
            <a:pPr algn="ctr"/>
            <a:r>
              <a:rPr lang="en-GB" dirty="0"/>
              <a:t>NHS Pharmacy First </a:t>
            </a:r>
          </a:p>
        </p:txBody>
      </p:sp>
      <p:sp>
        <p:nvSpPr>
          <p:cNvPr id="2" name="TextBox 1">
            <a:extLst>
              <a:ext uri="{FF2B5EF4-FFF2-40B4-BE49-F238E27FC236}">
                <a16:creationId xmlns:a16="http://schemas.microsoft.com/office/drawing/2014/main" id="{59335B4F-1272-91DB-F734-3DF8A76BB7E0}"/>
              </a:ext>
            </a:extLst>
          </p:cNvPr>
          <p:cNvSpPr txBox="1"/>
          <p:nvPr/>
        </p:nvSpPr>
        <p:spPr>
          <a:xfrm>
            <a:off x="578990" y="5064304"/>
            <a:ext cx="10865653" cy="1323439"/>
          </a:xfrm>
          <a:prstGeom prst="rect">
            <a:avLst/>
          </a:prstGeom>
          <a:solidFill>
            <a:srgbClr val="99DBD6"/>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Community pharmacy contractors </a:t>
            </a:r>
            <a:r>
              <a:rPr lang="en-GB" sz="1600" dirty="0">
                <a:solidFill>
                  <a:srgbClr val="231F20"/>
                </a:solidFill>
                <a:latin typeface="Arial" panose="020B0604020202020204"/>
              </a:rPr>
              <a:t>must</a:t>
            </a: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 provide all 3 elements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231F20"/>
                </a:solidFill>
                <a:latin typeface="Arial" panose="020B0604020202020204"/>
              </a:rPr>
              <a:t>The only exception is that Distance Selling Pharmacies (sometimes called internet or online pharmacies) will not do the otitis media pathway (because they can only do remote consultations so cannot use otoscopes)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231F20"/>
                </a:solidFill>
                <a:latin typeface="Arial" panose="020B0604020202020204"/>
              </a:rPr>
              <a:t>General practices cannot refer patients to pharmacies for urgent medicines supply using Pharmacy First but should refer appropriate patients for the other two elements (clinical pathways and minor illness)</a:t>
            </a:r>
          </a:p>
        </p:txBody>
      </p:sp>
    </p:spTree>
    <p:extLst>
      <p:ext uri="{BB962C8B-B14F-4D97-AF65-F5344CB8AC3E}">
        <p14:creationId xmlns:p14="http://schemas.microsoft.com/office/powerpoint/2010/main" val="394491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777A6-5C93-EC2F-1DE0-B656972056A5}"/>
              </a:ext>
            </a:extLst>
          </p:cNvPr>
          <p:cNvSpPr>
            <a:spLocks noGrp="1"/>
          </p:cNvSpPr>
          <p:nvPr>
            <p:ph type="title"/>
          </p:nvPr>
        </p:nvSpPr>
        <p:spPr>
          <a:xfrm>
            <a:off x="393923" y="705590"/>
            <a:ext cx="11404154" cy="865186"/>
          </a:xfrm>
        </p:spPr>
        <p:txBody>
          <a:bodyPr>
            <a:normAutofit fontScale="90000"/>
          </a:bodyPr>
          <a:lstStyle/>
          <a:p>
            <a:pPr algn="ctr"/>
            <a:r>
              <a:rPr lang="en-GB" dirty="0"/>
              <a:t>What are the 7 new clinical pathways that can be referred to Pharmacy First </a:t>
            </a:r>
            <a:r>
              <a:rPr lang="en-GB" sz="2700" dirty="0"/>
              <a:t>(Previously known as CPCS)</a:t>
            </a:r>
            <a:r>
              <a:rPr lang="en-GB" dirty="0"/>
              <a:t>? </a:t>
            </a:r>
          </a:p>
        </p:txBody>
      </p:sp>
      <p:graphicFrame>
        <p:nvGraphicFramePr>
          <p:cNvPr id="3" name="Table 4">
            <a:extLst>
              <a:ext uri="{FF2B5EF4-FFF2-40B4-BE49-F238E27FC236}">
                <a16:creationId xmlns:a16="http://schemas.microsoft.com/office/drawing/2014/main" id="{55C8BCFF-C68B-C21B-ABF9-51AD912723AB}"/>
              </a:ext>
            </a:extLst>
          </p:cNvPr>
          <p:cNvGraphicFramePr>
            <a:graphicFrameLocks noGrp="1"/>
          </p:cNvGraphicFramePr>
          <p:nvPr/>
        </p:nvGraphicFramePr>
        <p:xfrm>
          <a:off x="1987402" y="1867499"/>
          <a:ext cx="8073957" cy="3455061"/>
        </p:xfrm>
        <a:graphic>
          <a:graphicData uri="http://schemas.openxmlformats.org/drawingml/2006/table">
            <a:tbl>
              <a:tblPr firstRow="1" bandRow="1">
                <a:tableStyleId>{5C22544A-7EE6-4342-B048-85BDC9FD1C3A}</a:tableStyleId>
              </a:tblPr>
              <a:tblGrid>
                <a:gridCol w="4391447">
                  <a:extLst>
                    <a:ext uri="{9D8B030D-6E8A-4147-A177-3AD203B41FA5}">
                      <a16:colId xmlns:a16="http://schemas.microsoft.com/office/drawing/2014/main" val="1994963544"/>
                    </a:ext>
                  </a:extLst>
                </a:gridCol>
                <a:gridCol w="3682510">
                  <a:extLst>
                    <a:ext uri="{9D8B030D-6E8A-4147-A177-3AD203B41FA5}">
                      <a16:colId xmlns:a16="http://schemas.microsoft.com/office/drawing/2014/main" val="990444004"/>
                    </a:ext>
                  </a:extLst>
                </a:gridCol>
              </a:tblGrid>
              <a:tr h="330818">
                <a:tc>
                  <a:txBody>
                    <a:bodyPr/>
                    <a:lstStyle/>
                    <a:p>
                      <a:r>
                        <a:rPr lang="en-GB">
                          <a:solidFill>
                            <a:schemeClr val="bg1"/>
                          </a:solidFill>
                        </a:rPr>
                        <a:t>Clinical Pathway</a:t>
                      </a:r>
                    </a:p>
                  </a:txBody>
                  <a:tcPr/>
                </a:tc>
                <a:tc>
                  <a:txBody>
                    <a:bodyPr/>
                    <a:lstStyle/>
                    <a:p>
                      <a:pPr algn="ctr"/>
                      <a:r>
                        <a:rPr lang="en-GB">
                          <a:solidFill>
                            <a:schemeClr val="bg1"/>
                          </a:solidFill>
                        </a:rPr>
                        <a:t>Age range</a:t>
                      </a:r>
                    </a:p>
                  </a:txBody>
                  <a:tcPr/>
                </a:tc>
                <a:extLst>
                  <a:ext uri="{0D108BD9-81ED-4DB2-BD59-A6C34878D82A}">
                    <a16:rowId xmlns:a16="http://schemas.microsoft.com/office/drawing/2014/main" val="3142896766"/>
                  </a:ext>
                </a:extLst>
              </a:tr>
              <a:tr h="3089301">
                <a:tc>
                  <a:txBody>
                    <a:bodyPr/>
                    <a:lstStyle/>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Uncomplicated UTI </a:t>
                      </a:r>
                      <a:endPar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Shingles  </a:t>
                      </a:r>
                    </a:p>
                    <a:p>
                      <a:pPr marL="0" indent="0">
                        <a:lnSpc>
                          <a:spcPct val="115000"/>
                        </a:lnSpc>
                        <a:spcAft>
                          <a:spcPts val="1000"/>
                        </a:spcAft>
                        <a:buFont typeface="Arial" panose="020B0604020202020204" pitchFamily="34" charset="0"/>
                        <a:buNone/>
                      </a:pP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Impetigo</a:t>
                      </a:r>
                    </a:p>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Infected Insect </a:t>
                      </a: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B</a:t>
                      </a: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ites </a:t>
                      </a:r>
                    </a:p>
                    <a:p>
                      <a:pPr marL="0" indent="0">
                        <a:lnSpc>
                          <a:spcPct val="115000"/>
                        </a:lnSpc>
                        <a:spcAft>
                          <a:spcPts val="1000"/>
                        </a:spcAft>
                        <a:buFont typeface="Arial" panose="020B0604020202020204" pitchFamily="34" charset="0"/>
                        <a:buNone/>
                      </a:pP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Sinusitis </a:t>
                      </a:r>
                    </a:p>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Sore Throat</a:t>
                      </a:r>
                    </a:p>
                    <a:p>
                      <a:pPr marL="0" indent="0">
                        <a:lnSpc>
                          <a:spcPct val="115000"/>
                        </a:lnSpc>
                        <a:spcAft>
                          <a:spcPts val="1000"/>
                        </a:spcAft>
                        <a:buFont typeface="Arial" panose="020B0604020202020204" pitchFamily="34" charset="0"/>
                        <a:buNone/>
                      </a:pP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Acute Otitis Media </a:t>
                      </a:r>
                      <a:endPar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ea typeface="Times New Roman" panose="02020603050405020304" pitchFamily="18" charset="0"/>
                          <a:cs typeface="Times New Roman" panose="02020603050405020304" pitchFamily="18" charset="0"/>
                        </a:rPr>
                        <a:t>Women 16-64 years</a:t>
                      </a:r>
                      <a:endParaRPr lang="en-GB" sz="1800">
                        <a:solidFill>
                          <a:schemeClr val="tx1"/>
                        </a:solidFill>
                        <a:latin typeface="Arial" panose="020B0604020202020204" pitchFamily="34" charset="0"/>
                        <a:cs typeface="Times New Roman" panose="02020603050405020304" pitchFamily="18" charset="0"/>
                      </a:endParaRP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18 years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 year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 year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12 years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5 years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 to 17 years</a:t>
                      </a:r>
                      <a:endParaRPr lang="en-GB">
                        <a:solidFill>
                          <a:schemeClr val="tx1"/>
                        </a:solidFill>
                      </a:endParaRPr>
                    </a:p>
                  </a:txBody>
                  <a:tcPr>
                    <a:solidFill>
                      <a:schemeClr val="bg1"/>
                    </a:solidFill>
                  </a:tcPr>
                </a:tc>
                <a:extLst>
                  <a:ext uri="{0D108BD9-81ED-4DB2-BD59-A6C34878D82A}">
                    <a16:rowId xmlns:a16="http://schemas.microsoft.com/office/drawing/2014/main" val="1182031950"/>
                  </a:ext>
                </a:extLst>
              </a:tr>
            </a:tbl>
          </a:graphicData>
        </a:graphic>
      </p:graphicFrame>
    </p:spTree>
    <p:extLst>
      <p:ext uri="{BB962C8B-B14F-4D97-AF65-F5344CB8AC3E}">
        <p14:creationId xmlns:p14="http://schemas.microsoft.com/office/powerpoint/2010/main" val="256825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3089" y="407492"/>
            <a:ext cx="5976624" cy="319415"/>
          </a:xfrm>
          <a:prstGeom prst="rect">
            <a:avLst/>
          </a:prstGeom>
        </p:spPr>
        <p:txBody>
          <a:bodyPr vert="horz" wrap="square" lIns="0" tIns="11526" rIns="0" bIns="0" rtlCol="0">
            <a:spAutoFit/>
          </a:bodyPr>
          <a:lstStyle/>
          <a:p>
            <a:pPr marL="11527" algn="ctr">
              <a:spcBef>
                <a:spcPts val="91"/>
              </a:spcBef>
            </a:pPr>
            <a:r>
              <a:rPr sz="2000" b="1" dirty="0">
                <a:latin typeface="+mj-lt"/>
                <a:cs typeface="Arial"/>
              </a:rPr>
              <a:t>NHS</a:t>
            </a:r>
            <a:r>
              <a:rPr lang="en-GB" sz="2000" b="1" spc="-41" dirty="0">
                <a:latin typeface="+mj-lt"/>
                <a:cs typeface="Arial"/>
              </a:rPr>
              <a:t> Pharmacy First – referrals for minor illnesses </a:t>
            </a:r>
            <a:endParaRPr sz="2000" dirty="0">
              <a:latin typeface="+mj-lt"/>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4154141130"/>
              </p:ext>
            </p:extLst>
          </p:nvPr>
        </p:nvGraphicFramePr>
        <p:xfrm>
          <a:off x="985421" y="887767"/>
          <a:ext cx="9381047" cy="5880045"/>
        </p:xfrm>
        <a:graphic>
          <a:graphicData uri="http://schemas.openxmlformats.org/drawingml/2006/table">
            <a:tbl>
              <a:tblPr firstRow="1" bandRow="1">
                <a:tableStyleId>{2D5ABB26-0587-4C30-8999-92F81FD0307C}</a:tableStyleId>
              </a:tblPr>
              <a:tblGrid>
                <a:gridCol w="1399582">
                  <a:extLst>
                    <a:ext uri="{9D8B030D-6E8A-4147-A177-3AD203B41FA5}">
                      <a16:colId xmlns:a16="http://schemas.microsoft.com/office/drawing/2014/main" val="20000"/>
                    </a:ext>
                  </a:extLst>
                </a:gridCol>
                <a:gridCol w="1503113">
                  <a:extLst>
                    <a:ext uri="{9D8B030D-6E8A-4147-A177-3AD203B41FA5}">
                      <a16:colId xmlns:a16="http://schemas.microsoft.com/office/drawing/2014/main" val="20001"/>
                    </a:ext>
                  </a:extLst>
                </a:gridCol>
                <a:gridCol w="1503114">
                  <a:extLst>
                    <a:ext uri="{9D8B030D-6E8A-4147-A177-3AD203B41FA5}">
                      <a16:colId xmlns:a16="http://schemas.microsoft.com/office/drawing/2014/main" val="20002"/>
                    </a:ext>
                  </a:extLst>
                </a:gridCol>
                <a:gridCol w="1503114">
                  <a:extLst>
                    <a:ext uri="{9D8B030D-6E8A-4147-A177-3AD203B41FA5}">
                      <a16:colId xmlns:a16="http://schemas.microsoft.com/office/drawing/2014/main" val="20003"/>
                    </a:ext>
                  </a:extLst>
                </a:gridCol>
                <a:gridCol w="1736062">
                  <a:extLst>
                    <a:ext uri="{9D8B030D-6E8A-4147-A177-3AD203B41FA5}">
                      <a16:colId xmlns:a16="http://schemas.microsoft.com/office/drawing/2014/main" val="20004"/>
                    </a:ext>
                  </a:extLst>
                </a:gridCol>
                <a:gridCol w="1736062">
                  <a:extLst>
                    <a:ext uri="{9D8B030D-6E8A-4147-A177-3AD203B41FA5}">
                      <a16:colId xmlns:a16="http://schemas.microsoft.com/office/drawing/2014/main" val="20005"/>
                    </a:ext>
                  </a:extLst>
                </a:gridCol>
              </a:tblGrid>
              <a:tr h="246836">
                <a:tc>
                  <a:txBody>
                    <a:bodyPr/>
                    <a:lstStyle/>
                    <a:p>
                      <a:pPr marR="61594" algn="r">
                        <a:lnSpc>
                          <a:spcPct val="100000"/>
                        </a:lnSpc>
                        <a:spcBef>
                          <a:spcPts val="405"/>
                        </a:spcBef>
                      </a:pPr>
                      <a:r>
                        <a:rPr sz="1100" b="1" spc="-10">
                          <a:solidFill>
                            <a:srgbClr val="FFFFFF"/>
                          </a:solidFill>
                          <a:latin typeface="Arial"/>
                          <a:cs typeface="Arial"/>
                        </a:rPr>
                        <a:t>CONDITIONS</a:t>
                      </a:r>
                      <a:endParaRPr sz="1100">
                        <a:latin typeface="Arial"/>
                        <a:cs typeface="Arial"/>
                      </a:endParaRPr>
                    </a:p>
                  </a:txBody>
                  <a:tcPr marL="0" marR="0" marT="46681" marB="0">
                    <a:lnL w="28575">
                      <a:solidFill>
                        <a:srgbClr val="000000"/>
                      </a:solidFill>
                      <a:prstDash val="solid"/>
                    </a:lnL>
                    <a:lnR w="12700">
                      <a:solidFill>
                        <a:srgbClr val="FFFFFF"/>
                      </a:solidFill>
                      <a:prstDash val="solid"/>
                    </a:lnR>
                    <a:lnT w="28575">
                      <a:solidFill>
                        <a:srgbClr val="000000"/>
                      </a:solidFill>
                      <a:prstDash val="solid"/>
                    </a:lnT>
                    <a:lnB w="12700">
                      <a:solidFill>
                        <a:srgbClr val="FFFFFF"/>
                      </a:solidFill>
                      <a:prstDash val="solid"/>
                    </a:lnB>
                    <a:solidFill>
                      <a:srgbClr val="000000"/>
                    </a:solidFill>
                  </a:tcPr>
                </a:tc>
                <a:tc gridSpan="3">
                  <a:txBody>
                    <a:bodyPr/>
                    <a:lstStyle/>
                    <a:p>
                      <a:pPr marL="58419">
                        <a:lnSpc>
                          <a:spcPct val="100000"/>
                        </a:lnSpc>
                        <a:spcBef>
                          <a:spcPts val="380"/>
                        </a:spcBef>
                      </a:pPr>
                      <a:r>
                        <a:rPr sz="1100" b="1">
                          <a:solidFill>
                            <a:srgbClr val="FFFFFF"/>
                          </a:solidFill>
                          <a:latin typeface="Arial"/>
                          <a:cs typeface="Arial"/>
                        </a:rPr>
                        <a:t>What</a:t>
                      </a:r>
                      <a:r>
                        <a:rPr sz="1100" b="1" spc="-25">
                          <a:solidFill>
                            <a:srgbClr val="FFFFFF"/>
                          </a:solidFill>
                          <a:latin typeface="Arial"/>
                          <a:cs typeface="Arial"/>
                        </a:rPr>
                        <a:t> </a:t>
                      </a:r>
                      <a:r>
                        <a:rPr sz="1100" b="1">
                          <a:solidFill>
                            <a:srgbClr val="FFFFFF"/>
                          </a:solidFill>
                          <a:latin typeface="Arial"/>
                          <a:cs typeface="Arial"/>
                        </a:rPr>
                        <a:t>conditions</a:t>
                      </a:r>
                      <a:r>
                        <a:rPr sz="1100" b="1" spc="-20">
                          <a:solidFill>
                            <a:srgbClr val="FFFFFF"/>
                          </a:solidFill>
                          <a:latin typeface="Arial"/>
                          <a:cs typeface="Arial"/>
                        </a:rPr>
                        <a:t> </a:t>
                      </a:r>
                      <a:r>
                        <a:rPr sz="1100" b="1">
                          <a:solidFill>
                            <a:srgbClr val="FFFFFF"/>
                          </a:solidFill>
                          <a:latin typeface="Arial"/>
                          <a:cs typeface="Arial"/>
                        </a:rPr>
                        <a:t>are</a:t>
                      </a:r>
                      <a:r>
                        <a:rPr sz="1100" b="1" spc="-20">
                          <a:solidFill>
                            <a:srgbClr val="FFFFFF"/>
                          </a:solidFill>
                          <a:latin typeface="Arial"/>
                          <a:cs typeface="Arial"/>
                        </a:rPr>
                        <a:t> </a:t>
                      </a:r>
                      <a:r>
                        <a:rPr sz="1100" b="1" spc="-10">
                          <a:solidFill>
                            <a:srgbClr val="FFFFFF"/>
                          </a:solidFill>
                          <a:latin typeface="Arial"/>
                          <a:cs typeface="Arial"/>
                        </a:rPr>
                        <a:t>SUITABLE</a:t>
                      </a:r>
                      <a:r>
                        <a:rPr sz="1100" b="1" spc="-25">
                          <a:solidFill>
                            <a:srgbClr val="FFFFFF"/>
                          </a:solidFill>
                          <a:latin typeface="Arial"/>
                          <a:cs typeface="Arial"/>
                        </a:rPr>
                        <a:t> </a:t>
                      </a:r>
                      <a:r>
                        <a:rPr sz="1100" b="1">
                          <a:solidFill>
                            <a:srgbClr val="FFFFFF"/>
                          </a:solidFill>
                          <a:latin typeface="Arial"/>
                          <a:cs typeface="Arial"/>
                        </a:rPr>
                        <a:t>for</a:t>
                      </a:r>
                      <a:r>
                        <a:rPr sz="1100" b="1" spc="-20">
                          <a:solidFill>
                            <a:srgbClr val="FFFFFF"/>
                          </a:solidFill>
                          <a:latin typeface="Arial"/>
                          <a:cs typeface="Arial"/>
                        </a:rPr>
                        <a:t> </a:t>
                      </a:r>
                      <a:r>
                        <a:rPr sz="1100" b="1">
                          <a:solidFill>
                            <a:srgbClr val="FFFFFF"/>
                          </a:solidFill>
                          <a:latin typeface="Arial"/>
                          <a:cs typeface="Arial"/>
                        </a:rPr>
                        <a:t>referral</a:t>
                      </a:r>
                      <a:r>
                        <a:rPr sz="1100" b="1" spc="-25">
                          <a:solidFill>
                            <a:srgbClr val="FFFFFF"/>
                          </a:solidFill>
                          <a:latin typeface="Arial"/>
                          <a:cs typeface="Arial"/>
                        </a:rPr>
                        <a:t> </a:t>
                      </a:r>
                      <a:r>
                        <a:rPr sz="1100" b="1">
                          <a:solidFill>
                            <a:srgbClr val="FFFFFF"/>
                          </a:solidFill>
                          <a:latin typeface="Arial"/>
                          <a:cs typeface="Arial"/>
                        </a:rPr>
                        <a:t>to</a:t>
                      </a:r>
                      <a:r>
                        <a:rPr sz="1100" b="1" spc="-25">
                          <a:solidFill>
                            <a:srgbClr val="FFFFFF"/>
                          </a:solidFill>
                          <a:latin typeface="Arial"/>
                          <a:cs typeface="Arial"/>
                        </a:rPr>
                        <a:t> </a:t>
                      </a:r>
                      <a:r>
                        <a:rPr sz="1100" b="1" spc="-10">
                          <a:solidFill>
                            <a:srgbClr val="FFFFFF"/>
                          </a:solidFill>
                          <a:latin typeface="Arial"/>
                          <a:cs typeface="Arial"/>
                        </a:rPr>
                        <a:t>pharmacists?</a:t>
                      </a:r>
                      <a:endParaRPr sz="1100">
                        <a:latin typeface="Arial"/>
                        <a:cs typeface="Arial"/>
                      </a:endParaRPr>
                    </a:p>
                  </a:txBody>
                  <a:tcPr marL="0" marR="0" marT="43799" marB="0">
                    <a:lnL w="12700">
                      <a:solidFill>
                        <a:srgbClr val="FFFFFF"/>
                      </a:solidFill>
                      <a:prstDash val="solid"/>
                    </a:lnL>
                    <a:lnR w="12700">
                      <a:solidFill>
                        <a:srgbClr val="FFFFFF"/>
                      </a:solidFill>
                      <a:prstDash val="solid"/>
                    </a:lnR>
                    <a:lnT w="28575">
                      <a:solidFill>
                        <a:srgbClr val="000000"/>
                      </a:solidFill>
                      <a:prstDash val="solid"/>
                    </a:lnT>
                    <a:lnB w="12700">
                      <a:solidFill>
                        <a:srgbClr val="FFFFFF"/>
                      </a:solidFill>
                      <a:prstDash val="solid"/>
                    </a:lnB>
                    <a:solidFill>
                      <a:srgbClr val="017100"/>
                    </a:solidFill>
                  </a:tcPr>
                </a:tc>
                <a:tc hMerge="1">
                  <a:txBody>
                    <a:bodyPr/>
                    <a:lstStyle/>
                    <a:p>
                      <a:endParaRPr/>
                    </a:p>
                  </a:txBody>
                  <a:tcPr marL="0" marR="0" marT="0" marB="0"/>
                </a:tc>
                <a:tc hMerge="1">
                  <a:txBody>
                    <a:bodyPr/>
                    <a:lstStyle/>
                    <a:p>
                      <a:endParaRPr/>
                    </a:p>
                  </a:txBody>
                  <a:tcPr marL="0" marR="0" marT="0" marB="0"/>
                </a:tc>
                <a:tc gridSpan="2">
                  <a:txBody>
                    <a:bodyPr/>
                    <a:lstStyle/>
                    <a:p>
                      <a:pPr marL="69215">
                        <a:lnSpc>
                          <a:spcPct val="100000"/>
                        </a:lnSpc>
                        <a:spcBef>
                          <a:spcPts val="380"/>
                        </a:spcBef>
                      </a:pPr>
                      <a:r>
                        <a:rPr sz="1100" b="1">
                          <a:solidFill>
                            <a:srgbClr val="FFFFFF"/>
                          </a:solidFill>
                          <a:latin typeface="Arial"/>
                          <a:cs typeface="Arial"/>
                        </a:rPr>
                        <a:t>Do</a:t>
                      </a:r>
                      <a:r>
                        <a:rPr sz="1100" b="1" spc="-20">
                          <a:solidFill>
                            <a:srgbClr val="FFFFFF"/>
                          </a:solidFill>
                          <a:latin typeface="Arial"/>
                          <a:cs typeface="Arial"/>
                        </a:rPr>
                        <a:t> </a:t>
                      </a:r>
                      <a:r>
                        <a:rPr sz="1100" b="1">
                          <a:solidFill>
                            <a:srgbClr val="FFFFFF"/>
                          </a:solidFill>
                          <a:latin typeface="Arial"/>
                          <a:cs typeface="Arial"/>
                        </a:rPr>
                        <a:t>NOT</a:t>
                      </a:r>
                      <a:r>
                        <a:rPr sz="1100" b="1" spc="-15">
                          <a:solidFill>
                            <a:srgbClr val="FFFFFF"/>
                          </a:solidFill>
                          <a:latin typeface="Arial"/>
                          <a:cs typeface="Arial"/>
                        </a:rPr>
                        <a:t> </a:t>
                      </a:r>
                      <a:r>
                        <a:rPr sz="1100" b="1">
                          <a:solidFill>
                            <a:srgbClr val="FFFFFF"/>
                          </a:solidFill>
                          <a:latin typeface="Arial"/>
                          <a:cs typeface="Arial"/>
                        </a:rPr>
                        <a:t>refer</a:t>
                      </a:r>
                      <a:r>
                        <a:rPr sz="1100" b="1" spc="-10">
                          <a:solidFill>
                            <a:srgbClr val="FFFFFF"/>
                          </a:solidFill>
                          <a:latin typeface="Arial"/>
                          <a:cs typeface="Arial"/>
                        </a:rPr>
                        <a:t> </a:t>
                      </a:r>
                      <a:r>
                        <a:rPr sz="1100" b="1">
                          <a:solidFill>
                            <a:srgbClr val="FFFFFF"/>
                          </a:solidFill>
                          <a:latin typeface="Arial"/>
                          <a:cs typeface="Arial"/>
                        </a:rPr>
                        <a:t>in</a:t>
                      </a:r>
                      <a:r>
                        <a:rPr sz="1100" b="1" spc="-15">
                          <a:solidFill>
                            <a:srgbClr val="FFFFFF"/>
                          </a:solidFill>
                          <a:latin typeface="Arial"/>
                          <a:cs typeface="Arial"/>
                        </a:rPr>
                        <a:t> </a:t>
                      </a:r>
                      <a:r>
                        <a:rPr sz="1100" b="1">
                          <a:solidFill>
                            <a:srgbClr val="FFFFFF"/>
                          </a:solidFill>
                          <a:latin typeface="Arial"/>
                          <a:cs typeface="Arial"/>
                        </a:rPr>
                        <a:t>these</a:t>
                      </a:r>
                      <a:r>
                        <a:rPr sz="1100" b="1" spc="-10">
                          <a:solidFill>
                            <a:srgbClr val="FFFFFF"/>
                          </a:solidFill>
                          <a:latin typeface="Arial"/>
                          <a:cs typeface="Arial"/>
                        </a:rPr>
                        <a:t> circumstances</a:t>
                      </a:r>
                      <a:endParaRPr sz="1100">
                        <a:latin typeface="Arial"/>
                        <a:cs typeface="Arial"/>
                      </a:endParaRPr>
                    </a:p>
                  </a:txBody>
                  <a:tcPr marL="0" marR="0" marT="43799" marB="0">
                    <a:lnL w="12700">
                      <a:solidFill>
                        <a:srgbClr val="FFFFFF"/>
                      </a:solidFill>
                      <a:prstDash val="solid"/>
                    </a:lnL>
                    <a:lnR w="28575">
                      <a:solidFill>
                        <a:srgbClr val="000000"/>
                      </a:solidFill>
                      <a:prstDash val="solid"/>
                    </a:lnR>
                    <a:lnT w="28575">
                      <a:solidFill>
                        <a:srgbClr val="000000"/>
                      </a:solidFill>
                      <a:prstDash val="solid"/>
                    </a:lnT>
                    <a:lnB w="12700">
                      <a:solidFill>
                        <a:srgbClr val="FFFFFF"/>
                      </a:solidFill>
                      <a:prstDash val="solid"/>
                    </a:lnB>
                    <a:solidFill>
                      <a:srgbClr val="EE220C"/>
                    </a:solidFill>
                  </a:tcPr>
                </a:tc>
                <a:tc hMerge="1">
                  <a:txBody>
                    <a:bodyPr/>
                    <a:lstStyle/>
                    <a:p>
                      <a:endParaRPr/>
                    </a:p>
                  </a:txBody>
                  <a:tcPr marL="0" marR="0" marT="0" marB="0"/>
                </a:tc>
                <a:extLst>
                  <a:ext uri="{0D108BD9-81ED-4DB2-BD59-A6C34878D82A}">
                    <a16:rowId xmlns:a16="http://schemas.microsoft.com/office/drawing/2014/main" val="10000"/>
                  </a:ext>
                </a:extLst>
              </a:tr>
              <a:tr h="303738">
                <a:tc>
                  <a:txBody>
                    <a:bodyPr/>
                    <a:lstStyle/>
                    <a:p>
                      <a:pPr marR="61594" algn="r">
                        <a:lnSpc>
                          <a:spcPct val="100000"/>
                        </a:lnSpc>
                        <a:spcBef>
                          <a:spcPts val="555"/>
                        </a:spcBef>
                      </a:pPr>
                      <a:r>
                        <a:rPr sz="1100" b="1" spc="-65">
                          <a:latin typeface="Arial"/>
                          <a:cs typeface="Arial"/>
                        </a:rPr>
                        <a:t>BITES</a:t>
                      </a:r>
                      <a:r>
                        <a:rPr sz="1100" b="1" spc="-95">
                          <a:latin typeface="Arial"/>
                          <a:cs typeface="Arial"/>
                        </a:rPr>
                        <a:t> </a:t>
                      </a:r>
                      <a:r>
                        <a:rPr sz="1100" b="1" spc="-10">
                          <a:latin typeface="Arial"/>
                          <a:cs typeface="Arial"/>
                        </a:rPr>
                        <a:t>/</a:t>
                      </a:r>
                      <a:r>
                        <a:rPr sz="1100" b="1" spc="-95">
                          <a:latin typeface="Arial"/>
                          <a:cs typeface="Arial"/>
                        </a:rPr>
                        <a:t> </a:t>
                      </a:r>
                      <a:r>
                        <a:rPr sz="1100" b="1" spc="-10">
                          <a:latin typeface="Arial"/>
                          <a:cs typeface="Arial"/>
                        </a:rPr>
                        <a:t>STINGS</a:t>
                      </a:r>
                      <a:endParaRPr sz="1100">
                        <a:latin typeface="Arial"/>
                        <a:cs typeface="Arial"/>
                      </a:endParaRPr>
                    </a:p>
                  </a:txBody>
                  <a:tcPr marL="0" marR="0" marT="6397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65"/>
                        </a:spcBef>
                        <a:buSzPct val="90909"/>
                        <a:buChar char="•"/>
                        <a:tabLst>
                          <a:tab pos="121285" algn="l"/>
                        </a:tabLst>
                      </a:pPr>
                      <a:r>
                        <a:rPr sz="1000" b="1" spc="-50">
                          <a:latin typeface="Arial"/>
                          <a:cs typeface="Arial"/>
                        </a:rPr>
                        <a:t>Bee</a:t>
                      </a:r>
                      <a:r>
                        <a:rPr sz="1000" b="1" spc="-95">
                          <a:latin typeface="Arial"/>
                          <a:cs typeface="Arial"/>
                        </a:rPr>
                        <a:t> </a:t>
                      </a:r>
                      <a:r>
                        <a:rPr sz="1000" b="1" spc="-10">
                          <a:latin typeface="Arial"/>
                          <a:cs typeface="Arial"/>
                        </a:rPr>
                        <a:t>sting</a:t>
                      </a:r>
                      <a:endParaRPr sz="1000">
                        <a:latin typeface="Arial"/>
                        <a:cs typeface="Arial"/>
                      </a:endParaRPr>
                    </a:p>
                    <a:p>
                      <a:pPr marL="121285" indent="-57150">
                        <a:lnSpc>
                          <a:spcPts val="1160"/>
                        </a:lnSpc>
                        <a:buSzPct val="90909"/>
                        <a:buChar char="•"/>
                        <a:tabLst>
                          <a:tab pos="121285" algn="l"/>
                        </a:tabLst>
                      </a:pPr>
                      <a:r>
                        <a:rPr sz="1000" b="1" spc="-65">
                          <a:latin typeface="Arial"/>
                          <a:cs typeface="Arial"/>
                        </a:rPr>
                        <a:t>Wasp</a:t>
                      </a:r>
                      <a:r>
                        <a:rPr sz="1000" b="1" spc="-80">
                          <a:latin typeface="Arial"/>
                          <a:cs typeface="Arial"/>
                        </a:rPr>
                        <a:t> </a:t>
                      </a:r>
                      <a:r>
                        <a:rPr sz="1000" b="1" spc="-10">
                          <a:latin typeface="Arial"/>
                          <a:cs typeface="Arial"/>
                        </a:rPr>
                        <a:t>sting</a:t>
                      </a:r>
                      <a:endParaRPr sz="1000">
                        <a:latin typeface="Arial"/>
                        <a:cs typeface="Arial"/>
                      </a:endParaRPr>
                    </a:p>
                  </a:txBody>
                  <a:tcPr marL="0" marR="0" marT="749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70485" marR="329565" indent="-6985">
                        <a:lnSpc>
                          <a:spcPct val="75800"/>
                        </a:lnSpc>
                        <a:spcBef>
                          <a:spcPts val="385"/>
                        </a:spcBef>
                        <a:buSzPct val="90909"/>
                        <a:buChar char="•"/>
                        <a:tabLst>
                          <a:tab pos="120650" algn="l"/>
                        </a:tabLst>
                      </a:pPr>
                      <a:r>
                        <a:rPr sz="1000" b="1" spc="-65">
                          <a:latin typeface="Arial"/>
                          <a:cs typeface="Arial"/>
                        </a:rPr>
                        <a:t>	Stings </a:t>
                      </a:r>
                      <a:r>
                        <a:rPr sz="1000" b="1" spc="-50">
                          <a:latin typeface="Arial"/>
                          <a:cs typeface="Arial"/>
                        </a:rPr>
                        <a:t>with</a:t>
                      </a:r>
                      <a:r>
                        <a:rPr sz="1000" b="1" spc="-65">
                          <a:latin typeface="Arial"/>
                          <a:cs typeface="Arial"/>
                        </a:rPr>
                        <a:t> </a:t>
                      </a:r>
                      <a:r>
                        <a:rPr sz="1000" b="1" spc="-50">
                          <a:latin typeface="Arial"/>
                          <a:cs typeface="Arial"/>
                        </a:rPr>
                        <a:t>minor </a:t>
                      </a:r>
                      <a:r>
                        <a:rPr sz="1000" b="1" spc="-10">
                          <a:latin typeface="Arial"/>
                          <a:cs typeface="Arial"/>
                        </a:rPr>
                        <a:t>redness</a:t>
                      </a:r>
                      <a:endParaRPr sz="1000">
                        <a:latin typeface="Arial"/>
                        <a:cs typeface="Arial"/>
                      </a:endParaRPr>
                    </a:p>
                  </a:txBody>
                  <a:tcPr marL="0" marR="0" marT="443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850" marR="330200" indent="-6985">
                        <a:lnSpc>
                          <a:spcPct val="75800"/>
                        </a:lnSpc>
                        <a:spcBef>
                          <a:spcPts val="385"/>
                        </a:spcBef>
                        <a:buSzPct val="90909"/>
                        <a:buChar char="•"/>
                        <a:tabLst>
                          <a:tab pos="120014" algn="l"/>
                        </a:tabLst>
                      </a:pPr>
                      <a:r>
                        <a:rPr sz="1000" b="1" spc="-65">
                          <a:latin typeface="Arial"/>
                          <a:cs typeface="Arial"/>
                        </a:rPr>
                        <a:t>	Stings </a:t>
                      </a:r>
                      <a:r>
                        <a:rPr sz="1000" b="1" spc="-50">
                          <a:latin typeface="Arial"/>
                          <a:cs typeface="Arial"/>
                        </a:rPr>
                        <a:t>with</a:t>
                      </a:r>
                      <a:r>
                        <a:rPr sz="1000" b="1" spc="-65">
                          <a:latin typeface="Arial"/>
                          <a:cs typeface="Arial"/>
                        </a:rPr>
                        <a:t> </a:t>
                      </a:r>
                      <a:r>
                        <a:rPr sz="1000" b="1" spc="-50">
                          <a:latin typeface="Arial"/>
                          <a:cs typeface="Arial"/>
                        </a:rPr>
                        <a:t>minor </a:t>
                      </a:r>
                      <a:r>
                        <a:rPr sz="1000" b="1" spc="-10">
                          <a:latin typeface="Arial"/>
                          <a:cs typeface="Arial"/>
                        </a:rPr>
                        <a:t>swelling</a:t>
                      </a:r>
                      <a:endParaRPr sz="1000">
                        <a:latin typeface="Arial"/>
                        <a:cs typeface="Arial"/>
                      </a:endParaRPr>
                    </a:p>
                  </a:txBody>
                  <a:tcPr marL="0" marR="0" marT="443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65"/>
                        </a:spcBef>
                        <a:buSzPct val="90909"/>
                        <a:buChar char="•"/>
                        <a:tabLst>
                          <a:tab pos="119380" algn="l"/>
                        </a:tabLst>
                      </a:pPr>
                      <a:r>
                        <a:rPr sz="1000" b="1" spc="-60">
                          <a:latin typeface="Arial"/>
                          <a:cs typeface="Arial"/>
                        </a:rPr>
                        <a:t>Drowsy</a:t>
                      </a:r>
                      <a:r>
                        <a:rPr sz="1000" b="1" spc="-90">
                          <a:latin typeface="Arial"/>
                          <a:cs typeface="Arial"/>
                        </a:rPr>
                        <a:t> </a:t>
                      </a:r>
                      <a:r>
                        <a:rPr sz="1000" b="1">
                          <a:latin typeface="Arial"/>
                          <a:cs typeface="Arial"/>
                        </a:rPr>
                        <a:t>/</a:t>
                      </a:r>
                      <a:r>
                        <a:rPr sz="1000" b="1" spc="-85">
                          <a:latin typeface="Arial"/>
                          <a:cs typeface="Arial"/>
                        </a:rPr>
                        <a:t> </a:t>
                      </a:r>
                      <a:r>
                        <a:rPr sz="1000" b="1" spc="-10">
                          <a:latin typeface="Arial"/>
                          <a:cs typeface="Arial"/>
                        </a:rPr>
                        <a:t>fever</a:t>
                      </a:r>
                      <a:endParaRPr sz="1000">
                        <a:latin typeface="Arial"/>
                        <a:cs typeface="Arial"/>
                      </a:endParaRPr>
                    </a:p>
                    <a:p>
                      <a:pPr marL="119380" indent="-57150">
                        <a:lnSpc>
                          <a:spcPts val="1160"/>
                        </a:lnSpc>
                        <a:buSzPct val="90909"/>
                        <a:buChar char="•"/>
                        <a:tabLst>
                          <a:tab pos="119380" algn="l"/>
                        </a:tabLst>
                      </a:pPr>
                      <a:r>
                        <a:rPr sz="1000" b="1" spc="-60">
                          <a:latin typeface="Arial"/>
                          <a:cs typeface="Arial"/>
                        </a:rPr>
                        <a:t>Fast</a:t>
                      </a:r>
                      <a:r>
                        <a:rPr sz="1000" b="1" spc="-80">
                          <a:latin typeface="Arial"/>
                          <a:cs typeface="Arial"/>
                        </a:rPr>
                        <a:t> </a:t>
                      </a:r>
                      <a:r>
                        <a:rPr sz="1000" b="1" spc="-55">
                          <a:latin typeface="Arial"/>
                          <a:cs typeface="Arial"/>
                        </a:rPr>
                        <a:t>heart</a:t>
                      </a:r>
                      <a:r>
                        <a:rPr sz="1000" b="1" spc="-80">
                          <a:latin typeface="Arial"/>
                          <a:cs typeface="Arial"/>
                        </a:rPr>
                        <a:t> </a:t>
                      </a:r>
                      <a:r>
                        <a:rPr sz="1000" b="1" spc="-20">
                          <a:latin typeface="Arial"/>
                          <a:cs typeface="Arial"/>
                        </a:rPr>
                        <a:t>rate</a:t>
                      </a:r>
                      <a:endParaRPr sz="1000">
                        <a:latin typeface="Arial"/>
                        <a:cs typeface="Arial"/>
                      </a:endParaRPr>
                    </a:p>
                  </a:txBody>
                  <a:tcPr marL="0" marR="0" marT="749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75565" marR="452755" indent="-19685">
                        <a:lnSpc>
                          <a:spcPct val="75800"/>
                        </a:lnSpc>
                        <a:spcBef>
                          <a:spcPts val="385"/>
                        </a:spcBef>
                        <a:buSzPct val="90909"/>
                        <a:buChar char="•"/>
                        <a:tabLst>
                          <a:tab pos="113030" algn="l"/>
                        </a:tabLst>
                      </a:pPr>
                      <a:r>
                        <a:rPr sz="1000" b="1" spc="-65">
                          <a:latin typeface="Arial"/>
                          <a:cs typeface="Arial"/>
                        </a:rPr>
                        <a:t>	Severe</a:t>
                      </a:r>
                      <a:r>
                        <a:rPr sz="1000" b="1" spc="-55">
                          <a:latin typeface="Arial"/>
                          <a:cs typeface="Arial"/>
                        </a:rPr>
                        <a:t> </a:t>
                      </a:r>
                      <a:r>
                        <a:rPr sz="1000" b="1" spc="-60">
                          <a:latin typeface="Arial"/>
                          <a:cs typeface="Arial"/>
                        </a:rPr>
                        <a:t>swellings</a:t>
                      </a:r>
                      <a:r>
                        <a:rPr sz="1000" b="1" spc="-55">
                          <a:latin typeface="Arial"/>
                          <a:cs typeface="Arial"/>
                        </a:rPr>
                        <a:t> </a:t>
                      </a:r>
                      <a:r>
                        <a:rPr sz="1000" b="1" spc="-25">
                          <a:latin typeface="Arial"/>
                          <a:cs typeface="Arial"/>
                        </a:rPr>
                        <a:t>or </a:t>
                      </a:r>
                      <a:r>
                        <a:rPr sz="1000" b="1" spc="-10">
                          <a:latin typeface="Arial"/>
                          <a:cs typeface="Arial"/>
                        </a:rPr>
                        <a:t>cramps</a:t>
                      </a:r>
                      <a:endParaRPr sz="1000">
                        <a:latin typeface="Arial"/>
                        <a:cs typeface="Arial"/>
                      </a:endParaRPr>
                    </a:p>
                  </a:txBody>
                  <a:tcPr marL="0" marR="0" marT="44375"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1"/>
                  </a:ext>
                </a:extLst>
              </a:tr>
              <a:tr h="305419">
                <a:tc>
                  <a:txBody>
                    <a:bodyPr/>
                    <a:lstStyle/>
                    <a:p>
                      <a:pPr marR="61594" algn="r">
                        <a:lnSpc>
                          <a:spcPct val="100000"/>
                        </a:lnSpc>
                        <a:spcBef>
                          <a:spcPts val="555"/>
                        </a:spcBef>
                      </a:pPr>
                      <a:r>
                        <a:rPr sz="1100" b="1" spc="-10">
                          <a:latin typeface="Arial"/>
                          <a:cs typeface="Arial"/>
                        </a:rPr>
                        <a:t>COLDS</a:t>
                      </a:r>
                      <a:endParaRPr sz="1100">
                        <a:latin typeface="Arial"/>
                        <a:cs typeface="Arial"/>
                      </a:endParaRPr>
                    </a:p>
                  </a:txBody>
                  <a:tcPr marL="0" marR="0" marT="6397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80"/>
                        </a:spcBef>
                        <a:buSzPct val="90909"/>
                        <a:buChar char="•"/>
                        <a:tabLst>
                          <a:tab pos="121285" algn="l"/>
                        </a:tabLst>
                      </a:pPr>
                      <a:r>
                        <a:rPr sz="1000" b="1" spc="-55">
                          <a:latin typeface="Arial"/>
                          <a:cs typeface="Arial"/>
                        </a:rPr>
                        <a:t>Cold</a:t>
                      </a:r>
                      <a:r>
                        <a:rPr sz="1000" b="1" spc="-80">
                          <a:latin typeface="Arial"/>
                          <a:cs typeface="Arial"/>
                        </a:rPr>
                        <a:t> </a:t>
                      </a:r>
                      <a:r>
                        <a:rPr sz="1000" b="1" spc="-20">
                          <a:latin typeface="Arial"/>
                          <a:cs typeface="Arial"/>
                        </a:rPr>
                        <a:t>sores</a:t>
                      </a:r>
                      <a:endParaRPr sz="1000">
                        <a:latin typeface="Arial"/>
                        <a:cs typeface="Arial"/>
                      </a:endParaRPr>
                    </a:p>
                    <a:p>
                      <a:pPr marL="121285" indent="-57150">
                        <a:lnSpc>
                          <a:spcPts val="1160"/>
                        </a:lnSpc>
                        <a:buSzPct val="90909"/>
                        <a:buChar char="•"/>
                        <a:tabLst>
                          <a:tab pos="121285" algn="l"/>
                        </a:tabLst>
                      </a:pPr>
                      <a:r>
                        <a:rPr sz="1000" b="1" spc="-10">
                          <a:latin typeface="Arial"/>
                          <a:cs typeface="Arial"/>
                        </a:rPr>
                        <a:t>Coughs</a:t>
                      </a:r>
                      <a:endParaRPr sz="1000">
                        <a:latin typeface="Arial"/>
                        <a:cs typeface="Arial"/>
                      </a:endParaRPr>
                    </a:p>
                  </a:txBody>
                  <a:tcPr marL="0" marR="0" marT="922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ct val="100000"/>
                        </a:lnSpc>
                        <a:spcBef>
                          <a:spcPts val="580"/>
                        </a:spcBef>
                        <a:buSzPct val="90909"/>
                        <a:buChar char="•"/>
                        <a:tabLst>
                          <a:tab pos="120650" algn="l"/>
                        </a:tabLst>
                      </a:pPr>
                      <a:r>
                        <a:rPr sz="1000" b="1" spc="-60">
                          <a:latin typeface="Arial"/>
                          <a:cs typeface="Arial"/>
                        </a:rPr>
                        <a:t>Flu-</a:t>
                      </a:r>
                      <a:r>
                        <a:rPr sz="1000" b="1" spc="-45">
                          <a:latin typeface="Arial"/>
                          <a:cs typeface="Arial"/>
                        </a:rPr>
                        <a:t>like</a:t>
                      </a:r>
                      <a:r>
                        <a:rPr sz="1000" b="1" spc="-114">
                          <a:latin typeface="Arial"/>
                          <a:cs typeface="Arial"/>
                        </a:rPr>
                        <a:t> </a:t>
                      </a:r>
                      <a:r>
                        <a:rPr sz="1000" b="1" spc="-10">
                          <a:latin typeface="Arial"/>
                          <a:cs typeface="Arial"/>
                        </a:rPr>
                        <a:t>symptoms</a:t>
                      </a:r>
                      <a:endParaRPr sz="1000">
                        <a:latin typeface="Arial"/>
                        <a:cs typeface="Arial"/>
                      </a:endParaRPr>
                    </a:p>
                  </a:txBody>
                  <a:tcPr marL="0" marR="0" marT="6685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580"/>
                        </a:spcBef>
                        <a:buSzPct val="90909"/>
                        <a:buChar char="•"/>
                        <a:tabLst>
                          <a:tab pos="120014" algn="l"/>
                        </a:tabLst>
                      </a:pPr>
                      <a:r>
                        <a:rPr sz="1000" b="1" spc="-60">
                          <a:latin typeface="Arial"/>
                          <a:cs typeface="Arial"/>
                        </a:rPr>
                        <a:t>Sore</a:t>
                      </a:r>
                      <a:r>
                        <a:rPr sz="1000" b="1" spc="-75">
                          <a:latin typeface="Arial"/>
                          <a:cs typeface="Arial"/>
                        </a:rPr>
                        <a:t> </a:t>
                      </a:r>
                      <a:r>
                        <a:rPr sz="1000" b="1" spc="-10">
                          <a:latin typeface="Arial"/>
                          <a:cs typeface="Arial"/>
                        </a:rPr>
                        <a:t>throat</a:t>
                      </a:r>
                      <a:endParaRPr sz="1000">
                        <a:latin typeface="Arial"/>
                        <a:cs typeface="Arial"/>
                      </a:endParaRPr>
                    </a:p>
                  </a:txBody>
                  <a:tcPr marL="0" marR="0" marT="6685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80"/>
                        </a:spcBef>
                        <a:buSzPct val="90909"/>
                        <a:buChar char="•"/>
                        <a:tabLst>
                          <a:tab pos="119380" algn="l"/>
                        </a:tabLst>
                      </a:pPr>
                      <a:r>
                        <a:rPr sz="1000" b="1" spc="-60">
                          <a:latin typeface="Arial"/>
                          <a:cs typeface="Arial"/>
                        </a:rPr>
                        <a:t>Lasted</a:t>
                      </a:r>
                      <a:r>
                        <a:rPr sz="1000" b="1" spc="-95">
                          <a:latin typeface="Arial"/>
                          <a:cs typeface="Arial"/>
                        </a:rPr>
                        <a:t> </a:t>
                      </a:r>
                      <a:r>
                        <a:rPr sz="1000" b="1" spc="-30">
                          <a:latin typeface="Arial"/>
                          <a:cs typeface="Arial"/>
                        </a:rPr>
                        <a:t>+3</a:t>
                      </a:r>
                      <a:r>
                        <a:rPr sz="1000" b="1" spc="-90">
                          <a:latin typeface="Arial"/>
                          <a:cs typeface="Arial"/>
                        </a:rPr>
                        <a:t> </a:t>
                      </a:r>
                      <a:r>
                        <a:rPr sz="1000" b="1" spc="-20">
                          <a:latin typeface="Arial"/>
                          <a:cs typeface="Arial"/>
                        </a:rPr>
                        <a:t>weeks</a:t>
                      </a:r>
                      <a:endParaRPr sz="1000">
                        <a:latin typeface="Arial"/>
                        <a:cs typeface="Arial"/>
                      </a:endParaRPr>
                    </a:p>
                    <a:p>
                      <a:pPr marL="119380" indent="-57150">
                        <a:lnSpc>
                          <a:spcPts val="1160"/>
                        </a:lnSpc>
                        <a:buSzPct val="90909"/>
                        <a:buChar char="•"/>
                        <a:tabLst>
                          <a:tab pos="119380" algn="l"/>
                        </a:tabLst>
                      </a:pPr>
                      <a:r>
                        <a:rPr sz="1000" b="1" spc="-65">
                          <a:latin typeface="Arial"/>
                          <a:cs typeface="Arial"/>
                        </a:rPr>
                        <a:t>Shortness</a:t>
                      </a:r>
                      <a:r>
                        <a:rPr sz="1000" b="1" spc="-80">
                          <a:latin typeface="Arial"/>
                          <a:cs typeface="Arial"/>
                        </a:rPr>
                        <a:t> </a:t>
                      </a:r>
                      <a:r>
                        <a:rPr sz="1000" b="1" spc="-35">
                          <a:latin typeface="Arial"/>
                          <a:cs typeface="Arial"/>
                        </a:rPr>
                        <a:t>of</a:t>
                      </a:r>
                      <a:r>
                        <a:rPr sz="1000" b="1" spc="-75">
                          <a:latin typeface="Arial"/>
                          <a:cs typeface="Arial"/>
                        </a:rPr>
                        <a:t> </a:t>
                      </a:r>
                      <a:r>
                        <a:rPr sz="1000" b="1" spc="-10">
                          <a:latin typeface="Arial"/>
                          <a:cs typeface="Arial"/>
                        </a:rPr>
                        <a:t>breath</a:t>
                      </a:r>
                      <a:endParaRPr sz="1000">
                        <a:latin typeface="Arial"/>
                        <a:cs typeface="Arial"/>
                      </a:endParaRPr>
                    </a:p>
                  </a:txBody>
                  <a:tcPr marL="0" marR="0" marT="922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60"/>
                        </a:lnSpc>
                        <a:spcBef>
                          <a:spcPts val="80"/>
                        </a:spcBef>
                        <a:buSzPct val="90909"/>
                        <a:buChar char="•"/>
                        <a:tabLst>
                          <a:tab pos="113030" algn="l"/>
                        </a:tabLst>
                      </a:pPr>
                      <a:r>
                        <a:rPr sz="1000" b="1" spc="-60">
                          <a:latin typeface="Arial"/>
                          <a:cs typeface="Arial"/>
                        </a:rPr>
                        <a:t>Chest</a:t>
                      </a:r>
                      <a:r>
                        <a:rPr sz="1000" b="1" spc="-65">
                          <a:latin typeface="Arial"/>
                          <a:cs typeface="Arial"/>
                        </a:rPr>
                        <a:t> </a:t>
                      </a:r>
                      <a:r>
                        <a:rPr sz="1000" b="1" spc="-20">
                          <a:latin typeface="Arial"/>
                          <a:cs typeface="Arial"/>
                        </a:rPr>
                        <a:t>pain</a:t>
                      </a:r>
                      <a:endParaRPr sz="1000">
                        <a:latin typeface="Arial"/>
                        <a:cs typeface="Arial"/>
                      </a:endParaRPr>
                    </a:p>
                    <a:p>
                      <a:pPr marL="113030" indent="-57150">
                        <a:lnSpc>
                          <a:spcPts val="1160"/>
                        </a:lnSpc>
                        <a:buSzPct val="90909"/>
                        <a:buChar char="•"/>
                        <a:tabLst>
                          <a:tab pos="113030" algn="l"/>
                        </a:tabLst>
                      </a:pPr>
                      <a:r>
                        <a:rPr sz="1000" b="1" spc="-60">
                          <a:latin typeface="Arial"/>
                          <a:cs typeface="Arial"/>
                        </a:rPr>
                        <a:t>Unable</a:t>
                      </a:r>
                      <a:r>
                        <a:rPr sz="1000" b="1" spc="-80">
                          <a:latin typeface="Arial"/>
                          <a:cs typeface="Arial"/>
                        </a:rPr>
                        <a:t> </a:t>
                      </a:r>
                      <a:r>
                        <a:rPr sz="1000" b="1" spc="-35">
                          <a:latin typeface="Arial"/>
                          <a:cs typeface="Arial"/>
                        </a:rPr>
                        <a:t>to</a:t>
                      </a:r>
                      <a:r>
                        <a:rPr sz="1000" b="1" spc="-80">
                          <a:latin typeface="Arial"/>
                          <a:cs typeface="Arial"/>
                        </a:rPr>
                        <a:t> </a:t>
                      </a:r>
                      <a:r>
                        <a:rPr sz="1000" b="1" spc="-10">
                          <a:latin typeface="Arial"/>
                          <a:cs typeface="Arial"/>
                        </a:rPr>
                        <a:t>swallow</a:t>
                      </a:r>
                      <a:endParaRPr sz="1000">
                        <a:latin typeface="Arial"/>
                        <a:cs typeface="Arial"/>
                      </a:endParaRPr>
                    </a:p>
                  </a:txBody>
                  <a:tcPr marL="0" marR="0" marT="9221"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2"/>
                  </a:ext>
                </a:extLst>
              </a:tr>
              <a:tr h="383915">
                <a:tc>
                  <a:txBody>
                    <a:bodyPr/>
                    <a:lstStyle/>
                    <a:p>
                      <a:pPr marR="61594" algn="r">
                        <a:lnSpc>
                          <a:spcPct val="100000"/>
                        </a:lnSpc>
                        <a:spcBef>
                          <a:spcPts val="555"/>
                        </a:spcBef>
                      </a:pPr>
                      <a:r>
                        <a:rPr sz="1100" b="1" spc="-10">
                          <a:latin typeface="Arial"/>
                          <a:cs typeface="Arial"/>
                        </a:rPr>
                        <a:t>CONGESTION</a:t>
                      </a:r>
                      <a:endParaRPr sz="1100">
                        <a:latin typeface="Arial"/>
                        <a:cs typeface="Arial"/>
                      </a:endParaRPr>
                    </a:p>
                  </a:txBody>
                  <a:tcPr marL="0" marR="0" marT="6397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71120" marR="344170" indent="-6985">
                        <a:lnSpc>
                          <a:spcPct val="75800"/>
                        </a:lnSpc>
                        <a:spcBef>
                          <a:spcPts val="409"/>
                        </a:spcBef>
                        <a:buSzPct val="90909"/>
                        <a:buChar char="•"/>
                        <a:tabLst>
                          <a:tab pos="121285" algn="l"/>
                        </a:tabLst>
                      </a:pPr>
                      <a:r>
                        <a:rPr sz="1000" b="1" spc="-60">
                          <a:latin typeface="Arial"/>
                          <a:cs typeface="Arial"/>
                        </a:rPr>
                        <a:t>	Blocked</a:t>
                      </a:r>
                      <a:r>
                        <a:rPr sz="1000" b="1" spc="-80">
                          <a:latin typeface="Arial"/>
                          <a:cs typeface="Arial"/>
                        </a:rPr>
                        <a:t> </a:t>
                      </a:r>
                      <a:r>
                        <a:rPr sz="1000" b="1" spc="-35">
                          <a:latin typeface="Arial"/>
                          <a:cs typeface="Arial"/>
                        </a:rPr>
                        <a:t>or</a:t>
                      </a:r>
                      <a:r>
                        <a:rPr sz="1000" b="1" spc="-80">
                          <a:latin typeface="Arial"/>
                          <a:cs typeface="Arial"/>
                        </a:rPr>
                        <a:t> </a:t>
                      </a:r>
                      <a:r>
                        <a:rPr sz="1000" b="1" spc="-60">
                          <a:latin typeface="Arial"/>
                          <a:cs typeface="Arial"/>
                        </a:rPr>
                        <a:t>runny </a:t>
                      </a:r>
                      <a:r>
                        <a:rPr sz="1000" b="1" spc="-20">
                          <a:latin typeface="Arial"/>
                          <a:cs typeface="Arial"/>
                        </a:rPr>
                        <a:t>nose</a:t>
                      </a:r>
                      <a:endParaRPr sz="1000">
                        <a:latin typeface="Arial"/>
                        <a:cs typeface="Arial"/>
                      </a:endParaRPr>
                    </a:p>
                  </a:txBody>
                  <a:tcPr marL="0" marR="0" marT="4725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70485" marR="352425" indent="-6985">
                        <a:lnSpc>
                          <a:spcPct val="75800"/>
                        </a:lnSpc>
                        <a:spcBef>
                          <a:spcPts val="409"/>
                        </a:spcBef>
                        <a:buSzPct val="90909"/>
                        <a:buChar char="•"/>
                        <a:tabLst>
                          <a:tab pos="120650" algn="l"/>
                        </a:tabLst>
                      </a:pPr>
                      <a:r>
                        <a:rPr sz="1000" b="1" spc="-60">
                          <a:latin typeface="Arial"/>
                          <a:cs typeface="Arial"/>
                        </a:rPr>
                        <a:t>	Constant</a:t>
                      </a:r>
                      <a:r>
                        <a:rPr sz="1000" b="1" spc="-75">
                          <a:latin typeface="Arial"/>
                          <a:cs typeface="Arial"/>
                        </a:rPr>
                        <a:t> </a:t>
                      </a:r>
                      <a:r>
                        <a:rPr sz="1000" b="1" spc="-55">
                          <a:latin typeface="Arial"/>
                          <a:cs typeface="Arial"/>
                        </a:rPr>
                        <a:t>need</a:t>
                      </a:r>
                      <a:r>
                        <a:rPr sz="1000" b="1" spc="-70">
                          <a:latin typeface="Arial"/>
                          <a:cs typeface="Arial"/>
                        </a:rPr>
                        <a:t> </a:t>
                      </a:r>
                      <a:r>
                        <a:rPr sz="1000" b="1" spc="-40">
                          <a:latin typeface="Arial"/>
                          <a:cs typeface="Arial"/>
                        </a:rPr>
                        <a:t>to </a:t>
                      </a:r>
                      <a:r>
                        <a:rPr sz="1000" b="1" spc="-50">
                          <a:latin typeface="Arial"/>
                          <a:cs typeface="Arial"/>
                        </a:rPr>
                        <a:t>clear</a:t>
                      </a:r>
                      <a:r>
                        <a:rPr sz="1000" b="1" spc="-90">
                          <a:latin typeface="Arial"/>
                          <a:cs typeface="Arial"/>
                        </a:rPr>
                        <a:t> </a:t>
                      </a:r>
                      <a:r>
                        <a:rPr sz="1000" b="1" spc="-50">
                          <a:latin typeface="Arial"/>
                          <a:cs typeface="Arial"/>
                        </a:rPr>
                        <a:t>their</a:t>
                      </a:r>
                      <a:r>
                        <a:rPr sz="1000" b="1" spc="-80">
                          <a:latin typeface="Arial"/>
                          <a:cs typeface="Arial"/>
                        </a:rPr>
                        <a:t> </a:t>
                      </a:r>
                      <a:r>
                        <a:rPr sz="1000" b="1" spc="-10">
                          <a:latin typeface="Arial"/>
                          <a:cs typeface="Arial"/>
                        </a:rPr>
                        <a:t>throat</a:t>
                      </a:r>
                      <a:endParaRPr sz="1000">
                        <a:latin typeface="Arial"/>
                        <a:cs typeface="Arial"/>
                      </a:endParaRPr>
                    </a:p>
                  </a:txBody>
                  <a:tcPr marL="0" marR="0" marT="4725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90"/>
                        </a:spcBef>
                        <a:buSzPct val="90909"/>
                        <a:buChar char="•"/>
                        <a:tabLst>
                          <a:tab pos="120014" algn="l"/>
                        </a:tabLst>
                      </a:pPr>
                      <a:r>
                        <a:rPr sz="1000" b="1" spc="-65">
                          <a:latin typeface="Arial"/>
                          <a:cs typeface="Arial"/>
                        </a:rPr>
                        <a:t>Excess</a:t>
                      </a:r>
                      <a:r>
                        <a:rPr sz="1000" b="1" spc="-60">
                          <a:latin typeface="Arial"/>
                          <a:cs typeface="Arial"/>
                        </a:rPr>
                        <a:t> </a:t>
                      </a:r>
                      <a:r>
                        <a:rPr sz="1000" b="1" spc="-10">
                          <a:latin typeface="Arial"/>
                          <a:cs typeface="Arial"/>
                        </a:rPr>
                        <a:t>mucus</a:t>
                      </a:r>
                      <a:endParaRPr sz="1000">
                        <a:latin typeface="Arial"/>
                        <a:cs typeface="Arial"/>
                      </a:endParaRPr>
                    </a:p>
                    <a:p>
                      <a:pPr marL="120014" indent="-57150">
                        <a:lnSpc>
                          <a:spcPts val="1160"/>
                        </a:lnSpc>
                        <a:buSzPct val="90909"/>
                        <a:buChar char="•"/>
                        <a:tabLst>
                          <a:tab pos="120014" algn="l"/>
                        </a:tabLst>
                      </a:pPr>
                      <a:r>
                        <a:rPr sz="1000" b="1" spc="-50">
                          <a:latin typeface="Arial"/>
                          <a:cs typeface="Arial"/>
                        </a:rPr>
                        <a:t>Hay</a:t>
                      </a:r>
                      <a:r>
                        <a:rPr sz="1000" b="1" spc="-95">
                          <a:latin typeface="Arial"/>
                          <a:cs typeface="Arial"/>
                        </a:rPr>
                        <a:t> </a:t>
                      </a:r>
                      <a:r>
                        <a:rPr sz="1000" b="1" spc="-10">
                          <a:latin typeface="Arial"/>
                          <a:cs typeface="Arial"/>
                        </a:rPr>
                        <a:t>fever</a:t>
                      </a:r>
                      <a:endParaRPr sz="1000">
                        <a:latin typeface="Arial"/>
                        <a:cs typeface="Arial"/>
                      </a:endParaRPr>
                    </a:p>
                  </a:txBody>
                  <a:tcPr marL="0" marR="0" marT="1037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90"/>
                        </a:spcBef>
                        <a:buSzPct val="90909"/>
                        <a:buChar char="•"/>
                        <a:tabLst>
                          <a:tab pos="119380" algn="l"/>
                        </a:tabLst>
                      </a:pPr>
                      <a:r>
                        <a:rPr sz="1000" b="1" spc="-60">
                          <a:latin typeface="Arial"/>
                          <a:cs typeface="Arial"/>
                        </a:rPr>
                        <a:t>Lasted</a:t>
                      </a:r>
                      <a:r>
                        <a:rPr sz="1000" b="1" spc="-95">
                          <a:latin typeface="Arial"/>
                          <a:cs typeface="Arial"/>
                        </a:rPr>
                        <a:t> </a:t>
                      </a:r>
                      <a:r>
                        <a:rPr sz="1000" b="1" spc="-30">
                          <a:latin typeface="Arial"/>
                          <a:cs typeface="Arial"/>
                        </a:rPr>
                        <a:t>+3</a:t>
                      </a:r>
                      <a:r>
                        <a:rPr sz="1000" b="1" spc="-90">
                          <a:latin typeface="Arial"/>
                          <a:cs typeface="Arial"/>
                        </a:rPr>
                        <a:t> </a:t>
                      </a:r>
                      <a:r>
                        <a:rPr sz="1000" b="1" spc="-20">
                          <a:latin typeface="Arial"/>
                          <a:cs typeface="Arial"/>
                        </a:rPr>
                        <a:t>weeks</a:t>
                      </a:r>
                      <a:endParaRPr sz="1000">
                        <a:latin typeface="Arial"/>
                        <a:cs typeface="Arial"/>
                      </a:endParaRPr>
                    </a:p>
                    <a:p>
                      <a:pPr marL="119380" indent="-57150">
                        <a:lnSpc>
                          <a:spcPts val="1160"/>
                        </a:lnSpc>
                        <a:buSzPct val="90909"/>
                        <a:buChar char="•"/>
                        <a:tabLst>
                          <a:tab pos="119380" algn="l"/>
                        </a:tabLst>
                      </a:pPr>
                      <a:r>
                        <a:rPr sz="1000" b="1" spc="-65">
                          <a:latin typeface="Arial"/>
                          <a:cs typeface="Arial"/>
                        </a:rPr>
                        <a:t>Shortness</a:t>
                      </a:r>
                      <a:r>
                        <a:rPr sz="1000" b="1" spc="-80">
                          <a:latin typeface="Arial"/>
                          <a:cs typeface="Arial"/>
                        </a:rPr>
                        <a:t> </a:t>
                      </a:r>
                      <a:r>
                        <a:rPr sz="1000" b="1" spc="-35">
                          <a:latin typeface="Arial"/>
                          <a:cs typeface="Arial"/>
                        </a:rPr>
                        <a:t>of</a:t>
                      </a:r>
                      <a:r>
                        <a:rPr sz="1000" b="1" spc="-75">
                          <a:latin typeface="Arial"/>
                          <a:cs typeface="Arial"/>
                        </a:rPr>
                        <a:t> </a:t>
                      </a:r>
                      <a:r>
                        <a:rPr sz="1000" b="1" spc="-10">
                          <a:latin typeface="Arial"/>
                          <a:cs typeface="Arial"/>
                        </a:rPr>
                        <a:t>breath</a:t>
                      </a:r>
                      <a:endParaRPr sz="1000">
                        <a:latin typeface="Arial"/>
                        <a:cs typeface="Arial"/>
                      </a:endParaRPr>
                    </a:p>
                  </a:txBody>
                  <a:tcPr marL="0" marR="0" marT="1037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60"/>
                        </a:lnSpc>
                        <a:spcBef>
                          <a:spcPts val="90"/>
                        </a:spcBef>
                        <a:buSzPct val="90909"/>
                        <a:buChar char="•"/>
                        <a:tabLst>
                          <a:tab pos="113030" algn="l"/>
                        </a:tabLst>
                      </a:pPr>
                      <a:r>
                        <a:rPr sz="1000" b="1" spc="-10">
                          <a:latin typeface="Arial"/>
                          <a:cs typeface="Arial"/>
                        </a:rPr>
                        <a:t>1</a:t>
                      </a:r>
                      <a:r>
                        <a:rPr sz="1000" b="1" spc="-95">
                          <a:latin typeface="Arial"/>
                          <a:cs typeface="Arial"/>
                        </a:rPr>
                        <a:t> </a:t>
                      </a:r>
                      <a:r>
                        <a:rPr sz="1000" b="1" spc="-50">
                          <a:latin typeface="Arial"/>
                          <a:cs typeface="Arial"/>
                        </a:rPr>
                        <a:t>side</a:t>
                      </a:r>
                      <a:r>
                        <a:rPr sz="1000" b="1" spc="-90">
                          <a:latin typeface="Arial"/>
                          <a:cs typeface="Arial"/>
                        </a:rPr>
                        <a:t> </a:t>
                      </a:r>
                      <a:r>
                        <a:rPr sz="1000" b="1" spc="-10">
                          <a:latin typeface="Arial"/>
                          <a:cs typeface="Arial"/>
                        </a:rPr>
                        <a:t>obstruction</a:t>
                      </a:r>
                      <a:endParaRPr sz="1000">
                        <a:latin typeface="Arial"/>
                        <a:cs typeface="Arial"/>
                      </a:endParaRPr>
                    </a:p>
                    <a:p>
                      <a:pPr marL="113030" indent="-57150">
                        <a:lnSpc>
                          <a:spcPts val="1160"/>
                        </a:lnSpc>
                        <a:buSzPct val="90909"/>
                        <a:buChar char="•"/>
                        <a:tabLst>
                          <a:tab pos="113030" algn="l"/>
                        </a:tabLst>
                      </a:pPr>
                      <a:r>
                        <a:rPr sz="1000" b="1" spc="-55">
                          <a:latin typeface="Arial"/>
                          <a:cs typeface="Arial"/>
                        </a:rPr>
                        <a:t>Facial</a:t>
                      </a:r>
                      <a:r>
                        <a:rPr sz="1000" b="1" spc="-60">
                          <a:latin typeface="Arial"/>
                          <a:cs typeface="Arial"/>
                        </a:rPr>
                        <a:t> </a:t>
                      </a:r>
                      <a:r>
                        <a:rPr sz="1000" b="1" spc="-10">
                          <a:latin typeface="Arial"/>
                          <a:cs typeface="Arial"/>
                        </a:rPr>
                        <a:t>swelling</a:t>
                      </a:r>
                      <a:endParaRPr sz="1000">
                        <a:latin typeface="Arial"/>
                        <a:cs typeface="Arial"/>
                      </a:endParaRPr>
                    </a:p>
                  </a:txBody>
                  <a:tcPr marL="0" marR="0" marT="10373"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3"/>
                  </a:ext>
                </a:extLst>
              </a:tr>
              <a:tr h="382915">
                <a:tc>
                  <a:txBody>
                    <a:bodyPr/>
                    <a:lstStyle/>
                    <a:p>
                      <a:pPr marR="62230" algn="r">
                        <a:lnSpc>
                          <a:spcPct val="100000"/>
                        </a:lnSpc>
                        <a:spcBef>
                          <a:spcPts val="855"/>
                        </a:spcBef>
                      </a:pPr>
                      <a:r>
                        <a:rPr sz="1100" b="1" spc="-25">
                          <a:latin typeface="Arial"/>
                          <a:cs typeface="Arial"/>
                        </a:rPr>
                        <a:t>EAR</a:t>
                      </a:r>
                      <a:endParaRPr sz="1100">
                        <a:latin typeface="Arial"/>
                        <a:cs typeface="Arial"/>
                      </a:endParaRPr>
                    </a:p>
                  </a:txBody>
                  <a:tcPr marL="0" marR="0" marT="9854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ct val="100000"/>
                        </a:lnSpc>
                        <a:spcBef>
                          <a:spcPts val="900"/>
                        </a:spcBef>
                        <a:buSzPct val="90909"/>
                        <a:buChar char="•"/>
                        <a:tabLst>
                          <a:tab pos="121285" algn="l"/>
                        </a:tabLst>
                      </a:pPr>
                      <a:r>
                        <a:rPr sz="1000" b="1" spc="-10">
                          <a:latin typeface="Arial"/>
                          <a:cs typeface="Arial"/>
                        </a:rPr>
                        <a:t>Earache</a:t>
                      </a:r>
                      <a:endParaRPr sz="1000">
                        <a:latin typeface="Arial"/>
                        <a:cs typeface="Arial"/>
                      </a:endParaRPr>
                    </a:p>
                  </a:txBody>
                  <a:tcPr marL="0" marR="0" marT="1037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10"/>
                        </a:lnSpc>
                        <a:spcBef>
                          <a:spcPts val="400"/>
                        </a:spcBef>
                        <a:buSzPct val="90909"/>
                        <a:buChar char="•"/>
                        <a:tabLst>
                          <a:tab pos="120650" algn="l"/>
                        </a:tabLst>
                      </a:pPr>
                      <a:r>
                        <a:rPr sz="1000" b="1" spc="-55">
                          <a:latin typeface="Arial"/>
                          <a:cs typeface="Arial"/>
                        </a:rPr>
                        <a:t>Ear</a:t>
                      </a:r>
                      <a:r>
                        <a:rPr sz="1000" b="1" spc="-85">
                          <a:latin typeface="Arial"/>
                          <a:cs typeface="Arial"/>
                        </a:rPr>
                        <a:t> </a:t>
                      </a:r>
                      <a:r>
                        <a:rPr sz="1000" b="1" spc="-25">
                          <a:latin typeface="Arial"/>
                          <a:cs typeface="Arial"/>
                        </a:rPr>
                        <a:t>wax</a:t>
                      </a:r>
                      <a:endParaRPr sz="1000">
                        <a:latin typeface="Arial"/>
                        <a:cs typeface="Arial"/>
                      </a:endParaRPr>
                    </a:p>
                    <a:p>
                      <a:pPr marL="120650" indent="-57150">
                        <a:lnSpc>
                          <a:spcPts val="1110"/>
                        </a:lnSpc>
                        <a:buSzPct val="90909"/>
                        <a:buChar char="•"/>
                        <a:tabLst>
                          <a:tab pos="120650" algn="l"/>
                        </a:tabLst>
                      </a:pPr>
                      <a:r>
                        <a:rPr sz="1000" b="1" spc="-60">
                          <a:latin typeface="Arial"/>
                          <a:cs typeface="Arial"/>
                        </a:rPr>
                        <a:t>Blocked</a:t>
                      </a:r>
                      <a:r>
                        <a:rPr sz="1000" b="1" spc="-65">
                          <a:latin typeface="Arial"/>
                          <a:cs typeface="Arial"/>
                        </a:rPr>
                        <a:t> </a:t>
                      </a:r>
                      <a:r>
                        <a:rPr sz="1000" b="1" spc="-25">
                          <a:latin typeface="Arial"/>
                          <a:cs typeface="Arial"/>
                        </a:rPr>
                        <a:t>ear</a:t>
                      </a:r>
                      <a:endParaRPr sz="1000">
                        <a:latin typeface="Arial"/>
                        <a:cs typeface="Arial"/>
                      </a:endParaRPr>
                    </a:p>
                  </a:txBody>
                  <a:tcPr marL="0" marR="0" marT="46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900"/>
                        </a:spcBef>
                        <a:buSzPct val="90909"/>
                        <a:buChar char="•"/>
                        <a:tabLst>
                          <a:tab pos="120014" algn="l"/>
                        </a:tabLst>
                      </a:pPr>
                      <a:r>
                        <a:rPr sz="1000" b="1" spc="-60">
                          <a:latin typeface="Arial"/>
                          <a:cs typeface="Arial"/>
                        </a:rPr>
                        <a:t>Hearing</a:t>
                      </a:r>
                      <a:r>
                        <a:rPr sz="1000" b="1" spc="-65">
                          <a:latin typeface="Arial"/>
                          <a:cs typeface="Arial"/>
                        </a:rPr>
                        <a:t> </a:t>
                      </a:r>
                      <a:r>
                        <a:rPr sz="1000" b="1" spc="-10">
                          <a:latin typeface="Arial"/>
                          <a:cs typeface="Arial"/>
                        </a:rPr>
                        <a:t>problems</a:t>
                      </a:r>
                      <a:endParaRPr sz="1000">
                        <a:latin typeface="Arial"/>
                        <a:cs typeface="Arial"/>
                      </a:endParaRPr>
                    </a:p>
                  </a:txBody>
                  <a:tcPr marL="0" marR="0" marT="1037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215" marR="125095" indent="-6985">
                        <a:lnSpc>
                          <a:spcPct val="68200"/>
                        </a:lnSpc>
                        <a:spcBef>
                          <a:spcPts val="320"/>
                        </a:spcBef>
                        <a:buSzPct val="90909"/>
                        <a:buChar char="•"/>
                        <a:tabLst>
                          <a:tab pos="119380" algn="l"/>
                        </a:tabLst>
                      </a:pPr>
                      <a:r>
                        <a:rPr sz="1000" b="1" spc="-65">
                          <a:latin typeface="Arial"/>
                          <a:cs typeface="Arial"/>
                        </a:rPr>
                        <a:t>	Something</a:t>
                      </a:r>
                      <a:r>
                        <a:rPr sz="1000" b="1" spc="-80">
                          <a:latin typeface="Arial"/>
                          <a:cs typeface="Arial"/>
                        </a:rPr>
                        <a:t> </a:t>
                      </a:r>
                      <a:r>
                        <a:rPr sz="1000" b="1" spc="-40">
                          <a:latin typeface="Arial"/>
                          <a:cs typeface="Arial"/>
                        </a:rPr>
                        <a:t>may</a:t>
                      </a:r>
                      <a:r>
                        <a:rPr sz="1000" b="1" spc="-80">
                          <a:latin typeface="Arial"/>
                          <a:cs typeface="Arial"/>
                        </a:rPr>
                        <a:t> </a:t>
                      </a:r>
                      <a:r>
                        <a:rPr sz="1000" b="1" spc="-45">
                          <a:latin typeface="Arial"/>
                          <a:cs typeface="Arial"/>
                        </a:rPr>
                        <a:t>be</a:t>
                      </a:r>
                      <a:r>
                        <a:rPr sz="1000" b="1" spc="-80">
                          <a:latin typeface="Arial"/>
                          <a:cs typeface="Arial"/>
                        </a:rPr>
                        <a:t> </a:t>
                      </a:r>
                      <a:r>
                        <a:rPr sz="1000" b="1" spc="-35">
                          <a:latin typeface="Arial"/>
                          <a:cs typeface="Arial"/>
                        </a:rPr>
                        <a:t>in</a:t>
                      </a:r>
                      <a:r>
                        <a:rPr sz="1000" b="1" spc="-80">
                          <a:latin typeface="Arial"/>
                          <a:cs typeface="Arial"/>
                        </a:rPr>
                        <a:t> </a:t>
                      </a:r>
                      <a:r>
                        <a:rPr sz="1000" b="1" spc="-40">
                          <a:latin typeface="Arial"/>
                          <a:cs typeface="Arial"/>
                        </a:rPr>
                        <a:t>the </a:t>
                      </a:r>
                      <a:r>
                        <a:rPr sz="1000" b="1" spc="-45">
                          <a:latin typeface="Arial"/>
                          <a:cs typeface="Arial"/>
                        </a:rPr>
                        <a:t>ear</a:t>
                      </a:r>
                      <a:r>
                        <a:rPr sz="1000" b="1" spc="-85">
                          <a:latin typeface="Arial"/>
                          <a:cs typeface="Arial"/>
                        </a:rPr>
                        <a:t> </a:t>
                      </a:r>
                      <a:r>
                        <a:rPr sz="1000" b="1" spc="-10">
                          <a:latin typeface="Arial"/>
                          <a:cs typeface="Arial"/>
                        </a:rPr>
                        <a:t>canal</a:t>
                      </a:r>
                      <a:endParaRPr sz="1000">
                        <a:latin typeface="Arial"/>
                        <a:cs typeface="Arial"/>
                      </a:endParaRPr>
                    </a:p>
                    <a:p>
                      <a:pPr marL="119380" indent="-57150">
                        <a:lnSpc>
                          <a:spcPts val="975"/>
                        </a:lnSpc>
                        <a:buSzPct val="90909"/>
                        <a:buChar char="•"/>
                        <a:tabLst>
                          <a:tab pos="119380" algn="l"/>
                        </a:tabLst>
                      </a:pPr>
                      <a:r>
                        <a:rPr sz="1000" b="1" spc="-10">
                          <a:latin typeface="Arial"/>
                          <a:cs typeface="Arial"/>
                        </a:rPr>
                        <a:t>Discharge</a:t>
                      </a:r>
                      <a:endParaRPr sz="1000">
                        <a:latin typeface="Arial"/>
                        <a:cs typeface="Arial"/>
                      </a:endParaRPr>
                    </a:p>
                  </a:txBody>
                  <a:tcPr marL="0" marR="0" marT="3688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010"/>
                        </a:lnSpc>
                        <a:buSzPct val="90909"/>
                        <a:buChar char="•"/>
                        <a:tabLst>
                          <a:tab pos="113030" algn="l"/>
                        </a:tabLst>
                      </a:pPr>
                      <a:r>
                        <a:rPr sz="1000" b="1" spc="-65">
                          <a:latin typeface="Arial"/>
                          <a:cs typeface="Arial"/>
                        </a:rPr>
                        <a:t>Severe</a:t>
                      </a:r>
                      <a:r>
                        <a:rPr sz="1000" b="1" spc="-60">
                          <a:latin typeface="Arial"/>
                          <a:cs typeface="Arial"/>
                        </a:rPr>
                        <a:t> </a:t>
                      </a:r>
                      <a:r>
                        <a:rPr sz="1000" b="1" spc="-10">
                          <a:latin typeface="Arial"/>
                          <a:cs typeface="Arial"/>
                        </a:rPr>
                        <a:t>pain.</a:t>
                      </a:r>
                      <a:endParaRPr sz="1000">
                        <a:latin typeface="Arial"/>
                        <a:cs typeface="Arial"/>
                      </a:endParaRPr>
                    </a:p>
                    <a:p>
                      <a:pPr marL="113030" indent="-57150">
                        <a:lnSpc>
                          <a:spcPts val="950"/>
                        </a:lnSpc>
                        <a:buSzPct val="90909"/>
                        <a:buChar char="•"/>
                        <a:tabLst>
                          <a:tab pos="113030" algn="l"/>
                        </a:tabLst>
                      </a:pPr>
                      <a:r>
                        <a:rPr sz="1000" b="1" spc="-10">
                          <a:latin typeface="Arial"/>
                          <a:cs typeface="Arial"/>
                        </a:rPr>
                        <a:t>Deafness</a:t>
                      </a:r>
                      <a:endParaRPr sz="1000">
                        <a:latin typeface="Arial"/>
                        <a:cs typeface="Arial"/>
                      </a:endParaRPr>
                    </a:p>
                    <a:p>
                      <a:pPr marL="113030" indent="-57150">
                        <a:lnSpc>
                          <a:spcPts val="1135"/>
                        </a:lnSpc>
                        <a:buSzPct val="90909"/>
                        <a:buChar char="•"/>
                        <a:tabLst>
                          <a:tab pos="113030" algn="l"/>
                        </a:tabLst>
                      </a:pPr>
                      <a:r>
                        <a:rPr sz="1000" b="1" spc="-10">
                          <a:latin typeface="Arial"/>
                          <a:cs typeface="Arial"/>
                        </a:rPr>
                        <a:t>Vertigo</a:t>
                      </a:r>
                      <a:endParaRPr sz="100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4"/>
                  </a:ext>
                </a:extLst>
              </a:tr>
              <a:tr h="382915">
                <a:tc>
                  <a:txBody>
                    <a:bodyPr/>
                    <a:lstStyle/>
                    <a:p>
                      <a:pPr marR="62865" algn="r">
                        <a:lnSpc>
                          <a:spcPct val="100000"/>
                        </a:lnSpc>
                        <a:spcBef>
                          <a:spcPts val="855"/>
                        </a:spcBef>
                      </a:pPr>
                      <a:r>
                        <a:rPr sz="1100" b="1" spc="-25">
                          <a:latin typeface="Arial"/>
                          <a:cs typeface="Arial"/>
                        </a:rPr>
                        <a:t>EYE</a:t>
                      </a:r>
                      <a:endParaRPr sz="1100">
                        <a:latin typeface="Arial"/>
                        <a:cs typeface="Arial"/>
                      </a:endParaRPr>
                    </a:p>
                  </a:txBody>
                  <a:tcPr marL="0" marR="0" marT="9854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015"/>
                        </a:lnSpc>
                        <a:buSzPct val="90909"/>
                        <a:buChar char="•"/>
                        <a:tabLst>
                          <a:tab pos="121285" algn="l"/>
                        </a:tabLst>
                      </a:pPr>
                      <a:r>
                        <a:rPr sz="1000" b="1" spc="-10">
                          <a:latin typeface="Arial"/>
                          <a:cs typeface="Arial"/>
                        </a:rPr>
                        <a:t>Conjunctivitis</a:t>
                      </a:r>
                      <a:endParaRPr sz="1000">
                        <a:latin typeface="Arial"/>
                        <a:cs typeface="Arial"/>
                      </a:endParaRPr>
                    </a:p>
                    <a:p>
                      <a:pPr marL="121285" indent="-57150">
                        <a:lnSpc>
                          <a:spcPts val="950"/>
                        </a:lnSpc>
                        <a:buSzPct val="90909"/>
                        <a:buChar char="•"/>
                        <a:tabLst>
                          <a:tab pos="121285" algn="l"/>
                        </a:tabLst>
                      </a:pPr>
                      <a:r>
                        <a:rPr sz="1000" b="1" spc="-55">
                          <a:latin typeface="Arial"/>
                          <a:cs typeface="Arial"/>
                        </a:rPr>
                        <a:t>Dry/sore</a:t>
                      </a:r>
                      <a:r>
                        <a:rPr sz="1000" b="1" spc="-70">
                          <a:latin typeface="Arial"/>
                          <a:cs typeface="Arial"/>
                        </a:rPr>
                        <a:t> </a:t>
                      </a:r>
                      <a:r>
                        <a:rPr sz="1000" b="1" spc="-50">
                          <a:latin typeface="Arial"/>
                          <a:cs typeface="Arial"/>
                        </a:rPr>
                        <a:t>tired</a:t>
                      </a:r>
                      <a:r>
                        <a:rPr sz="1000" b="1" spc="-65">
                          <a:latin typeface="Arial"/>
                          <a:cs typeface="Arial"/>
                        </a:rPr>
                        <a:t> </a:t>
                      </a:r>
                      <a:r>
                        <a:rPr sz="1000" b="1" spc="-20">
                          <a:latin typeface="Arial"/>
                          <a:cs typeface="Arial"/>
                        </a:rPr>
                        <a:t>eyes</a:t>
                      </a:r>
                      <a:endParaRPr sz="1000">
                        <a:latin typeface="Arial"/>
                        <a:cs typeface="Arial"/>
                      </a:endParaRPr>
                    </a:p>
                    <a:p>
                      <a:pPr marL="121285" indent="-57150">
                        <a:lnSpc>
                          <a:spcPts val="1135"/>
                        </a:lnSpc>
                        <a:buSzPct val="90909"/>
                        <a:buChar char="•"/>
                        <a:tabLst>
                          <a:tab pos="121285" algn="l"/>
                        </a:tabLst>
                      </a:pPr>
                      <a:r>
                        <a:rPr sz="1000" b="1" spc="-50">
                          <a:latin typeface="Arial"/>
                          <a:cs typeface="Arial"/>
                        </a:rPr>
                        <a:t>Eye,</a:t>
                      </a:r>
                      <a:r>
                        <a:rPr sz="1000" b="1" spc="-95">
                          <a:latin typeface="Arial"/>
                          <a:cs typeface="Arial"/>
                        </a:rPr>
                        <a:t> </a:t>
                      </a:r>
                      <a:r>
                        <a:rPr sz="1000" b="1" spc="-50">
                          <a:latin typeface="Arial"/>
                          <a:cs typeface="Arial"/>
                        </a:rPr>
                        <a:t>red</a:t>
                      </a:r>
                      <a:r>
                        <a:rPr sz="1000" b="1" spc="-90">
                          <a:latin typeface="Arial"/>
                          <a:cs typeface="Arial"/>
                        </a:rPr>
                        <a:t> </a:t>
                      </a:r>
                      <a:r>
                        <a:rPr sz="1000" b="1" spc="-30">
                          <a:latin typeface="Arial"/>
                          <a:cs typeface="Arial"/>
                        </a:rPr>
                        <a:t>or</a:t>
                      </a:r>
                      <a:r>
                        <a:rPr sz="1000" b="1" spc="-90">
                          <a:latin typeface="Arial"/>
                          <a:cs typeface="Arial"/>
                        </a:rPr>
                        <a:t> </a:t>
                      </a:r>
                      <a:r>
                        <a:rPr sz="1000" b="1" spc="-10">
                          <a:latin typeface="Arial"/>
                          <a:cs typeface="Arial"/>
                        </a:rPr>
                        <a:t>Irritable</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10"/>
                        </a:lnSpc>
                        <a:spcBef>
                          <a:spcPts val="405"/>
                        </a:spcBef>
                        <a:buSzPct val="90909"/>
                        <a:buChar char="•"/>
                        <a:tabLst>
                          <a:tab pos="120650" algn="l"/>
                        </a:tabLst>
                      </a:pPr>
                      <a:r>
                        <a:rPr sz="1000" b="1" spc="-50">
                          <a:latin typeface="Arial"/>
                          <a:cs typeface="Arial"/>
                        </a:rPr>
                        <a:t>Eye,</a:t>
                      </a:r>
                      <a:r>
                        <a:rPr sz="1000" b="1" spc="-75">
                          <a:latin typeface="Arial"/>
                          <a:cs typeface="Arial"/>
                        </a:rPr>
                        <a:t> </a:t>
                      </a:r>
                      <a:r>
                        <a:rPr sz="1000" b="1" spc="-10">
                          <a:latin typeface="Arial"/>
                          <a:cs typeface="Arial"/>
                        </a:rPr>
                        <a:t>sticky</a:t>
                      </a:r>
                      <a:endParaRPr sz="1000">
                        <a:latin typeface="Arial"/>
                        <a:cs typeface="Arial"/>
                      </a:endParaRPr>
                    </a:p>
                    <a:p>
                      <a:pPr marL="120650" indent="-57150">
                        <a:lnSpc>
                          <a:spcPts val="1110"/>
                        </a:lnSpc>
                        <a:buSzPct val="90909"/>
                        <a:buChar char="•"/>
                        <a:tabLst>
                          <a:tab pos="120650" algn="l"/>
                        </a:tabLst>
                      </a:pPr>
                      <a:r>
                        <a:rPr sz="1000" b="1" spc="-55">
                          <a:latin typeface="Arial"/>
                          <a:cs typeface="Arial"/>
                        </a:rPr>
                        <a:t>Eyelid </a:t>
                      </a:r>
                      <a:r>
                        <a:rPr sz="1000" b="1" spc="-10">
                          <a:latin typeface="Arial"/>
                          <a:cs typeface="Arial"/>
                        </a:rPr>
                        <a:t>problems</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905"/>
                        </a:spcBef>
                        <a:buSzPct val="90909"/>
                        <a:buChar char="•"/>
                        <a:tabLst>
                          <a:tab pos="120014" algn="l"/>
                        </a:tabLst>
                      </a:pPr>
                      <a:r>
                        <a:rPr sz="1000" b="1" spc="-65">
                          <a:latin typeface="Arial"/>
                          <a:cs typeface="Arial"/>
                        </a:rPr>
                        <a:t>Watery</a:t>
                      </a:r>
                      <a:r>
                        <a:rPr sz="1000" b="1" spc="-80">
                          <a:latin typeface="Arial"/>
                          <a:cs typeface="Arial"/>
                        </a:rPr>
                        <a:t> </a:t>
                      </a:r>
                      <a:r>
                        <a:rPr sz="1000" b="1">
                          <a:latin typeface="Arial"/>
                          <a:cs typeface="Arial"/>
                        </a:rPr>
                        <a:t>/</a:t>
                      </a:r>
                      <a:r>
                        <a:rPr sz="1000" b="1" spc="-80">
                          <a:latin typeface="Arial"/>
                          <a:cs typeface="Arial"/>
                        </a:rPr>
                        <a:t> </a:t>
                      </a:r>
                      <a:r>
                        <a:rPr sz="1000" b="1" spc="-60">
                          <a:latin typeface="Arial"/>
                          <a:cs typeface="Arial"/>
                        </a:rPr>
                        <a:t>runny</a:t>
                      </a:r>
                      <a:r>
                        <a:rPr sz="1000" b="1" spc="-80">
                          <a:latin typeface="Arial"/>
                          <a:cs typeface="Arial"/>
                        </a:rPr>
                        <a:t> </a:t>
                      </a:r>
                      <a:r>
                        <a:rPr sz="1000" b="1" spc="-20">
                          <a:latin typeface="Arial"/>
                          <a:cs typeface="Arial"/>
                        </a:rPr>
                        <a:t>eyes</a:t>
                      </a:r>
                      <a:endParaRPr sz="1000">
                        <a:latin typeface="Arial"/>
                        <a:cs typeface="Arial"/>
                      </a:endParaRPr>
                    </a:p>
                  </a:txBody>
                  <a:tcPr marL="0" marR="0" marT="1043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10"/>
                        </a:lnSpc>
                        <a:spcBef>
                          <a:spcPts val="405"/>
                        </a:spcBef>
                        <a:buSzPct val="90909"/>
                        <a:buChar char="•"/>
                        <a:tabLst>
                          <a:tab pos="119380" algn="l"/>
                        </a:tabLst>
                      </a:pPr>
                      <a:r>
                        <a:rPr sz="1000" b="1" spc="-65">
                          <a:latin typeface="Arial"/>
                          <a:cs typeface="Arial"/>
                        </a:rPr>
                        <a:t>Severe</a:t>
                      </a:r>
                      <a:r>
                        <a:rPr sz="1000" b="1" spc="-60">
                          <a:latin typeface="Arial"/>
                          <a:cs typeface="Arial"/>
                        </a:rPr>
                        <a:t> </a:t>
                      </a:r>
                      <a:r>
                        <a:rPr sz="1000" b="1" spc="-20">
                          <a:latin typeface="Arial"/>
                          <a:cs typeface="Arial"/>
                        </a:rPr>
                        <a:t>pain</a:t>
                      </a:r>
                      <a:endParaRPr sz="1000">
                        <a:latin typeface="Arial"/>
                        <a:cs typeface="Arial"/>
                      </a:endParaRPr>
                    </a:p>
                    <a:p>
                      <a:pPr marL="119380" indent="-57150">
                        <a:lnSpc>
                          <a:spcPts val="1110"/>
                        </a:lnSpc>
                        <a:buSzPct val="90909"/>
                        <a:buChar char="•"/>
                        <a:tabLst>
                          <a:tab pos="119380" algn="l"/>
                        </a:tabLst>
                      </a:pPr>
                      <a:r>
                        <a:rPr sz="1000" b="1" spc="-55">
                          <a:latin typeface="Arial"/>
                          <a:cs typeface="Arial"/>
                        </a:rPr>
                        <a:t>Pain</a:t>
                      </a:r>
                      <a:r>
                        <a:rPr sz="1000" b="1" spc="-100">
                          <a:latin typeface="Arial"/>
                          <a:cs typeface="Arial"/>
                        </a:rPr>
                        <a:t> </a:t>
                      </a:r>
                      <a:r>
                        <a:rPr sz="1000" b="1" spc="-10">
                          <a:latin typeface="Arial"/>
                          <a:cs typeface="Arial"/>
                        </a:rPr>
                        <a:t>1</a:t>
                      </a:r>
                      <a:r>
                        <a:rPr sz="1000" b="1" spc="-100">
                          <a:latin typeface="Arial"/>
                          <a:cs typeface="Arial"/>
                        </a:rPr>
                        <a:t> </a:t>
                      </a:r>
                      <a:r>
                        <a:rPr sz="1000" b="1" spc="-45">
                          <a:latin typeface="Arial"/>
                          <a:cs typeface="Arial"/>
                        </a:rPr>
                        <a:t>side</a:t>
                      </a:r>
                      <a:r>
                        <a:rPr sz="1000" b="1" spc="-95">
                          <a:latin typeface="Arial"/>
                          <a:cs typeface="Arial"/>
                        </a:rPr>
                        <a:t> </a:t>
                      </a:r>
                      <a:r>
                        <a:rPr sz="1000" b="1" spc="-20">
                          <a:latin typeface="Arial"/>
                          <a:cs typeface="Arial"/>
                        </a:rPr>
                        <a:t>only</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10"/>
                        </a:lnSpc>
                        <a:spcBef>
                          <a:spcPts val="405"/>
                        </a:spcBef>
                        <a:buSzPct val="90909"/>
                        <a:buChar char="•"/>
                        <a:tabLst>
                          <a:tab pos="113030" algn="l"/>
                        </a:tabLst>
                      </a:pPr>
                      <a:r>
                        <a:rPr sz="1000" b="1" spc="-55">
                          <a:latin typeface="Arial"/>
                          <a:cs typeface="Arial"/>
                        </a:rPr>
                        <a:t>Light</a:t>
                      </a:r>
                      <a:r>
                        <a:rPr sz="1000" b="1" spc="-80">
                          <a:latin typeface="Arial"/>
                          <a:cs typeface="Arial"/>
                        </a:rPr>
                        <a:t> </a:t>
                      </a:r>
                      <a:r>
                        <a:rPr sz="1000" b="1" spc="-10">
                          <a:latin typeface="Arial"/>
                          <a:cs typeface="Arial"/>
                        </a:rPr>
                        <a:t>sensitivity</a:t>
                      </a:r>
                      <a:endParaRPr sz="1000">
                        <a:latin typeface="Arial"/>
                        <a:cs typeface="Arial"/>
                      </a:endParaRPr>
                    </a:p>
                    <a:p>
                      <a:pPr marL="113030" indent="-57150">
                        <a:lnSpc>
                          <a:spcPts val="1110"/>
                        </a:lnSpc>
                        <a:buSzPct val="90909"/>
                        <a:buChar char="•"/>
                        <a:tabLst>
                          <a:tab pos="113030" algn="l"/>
                        </a:tabLst>
                      </a:pPr>
                      <a:r>
                        <a:rPr sz="1000" b="1" spc="-60">
                          <a:latin typeface="Arial"/>
                          <a:cs typeface="Arial"/>
                        </a:rPr>
                        <a:t>Reduced</a:t>
                      </a:r>
                      <a:r>
                        <a:rPr sz="1000" b="1" spc="-70">
                          <a:latin typeface="Arial"/>
                          <a:cs typeface="Arial"/>
                        </a:rPr>
                        <a:t> </a:t>
                      </a:r>
                      <a:r>
                        <a:rPr sz="1000" b="1" spc="-10">
                          <a:latin typeface="Arial"/>
                          <a:cs typeface="Arial"/>
                        </a:rPr>
                        <a:t>vision</a:t>
                      </a:r>
                      <a:endParaRPr sz="1000">
                        <a:latin typeface="Arial"/>
                        <a:cs typeface="Arial"/>
                      </a:endParaRPr>
                    </a:p>
                  </a:txBody>
                  <a:tcPr marL="0" marR="0" marT="46681"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5"/>
                  </a:ext>
                </a:extLst>
              </a:tr>
              <a:tr h="571998">
                <a:tc>
                  <a:txBody>
                    <a:bodyPr/>
                    <a:lstStyle/>
                    <a:p>
                      <a:pPr marL="808990" marR="54610" indent="-173355">
                        <a:lnSpc>
                          <a:spcPct val="78300"/>
                        </a:lnSpc>
                        <a:spcBef>
                          <a:spcPts val="565"/>
                        </a:spcBef>
                      </a:pPr>
                      <a:r>
                        <a:rPr sz="1100" b="1" spc="-65">
                          <a:latin typeface="Arial"/>
                          <a:cs typeface="Arial"/>
                        </a:rPr>
                        <a:t>GASTRIC</a:t>
                      </a:r>
                      <a:r>
                        <a:rPr sz="1100" b="1" spc="-60">
                          <a:latin typeface="Arial"/>
                          <a:cs typeface="Arial"/>
                        </a:rPr>
                        <a:t> </a:t>
                      </a:r>
                      <a:r>
                        <a:rPr sz="1100" b="1" spc="-50">
                          <a:latin typeface="Arial"/>
                          <a:cs typeface="Arial"/>
                        </a:rPr>
                        <a:t>/ </a:t>
                      </a:r>
                      <a:r>
                        <a:rPr sz="1100" b="1" spc="-65">
                          <a:latin typeface="Arial"/>
                          <a:cs typeface="Arial"/>
                        </a:rPr>
                        <a:t>BOWEL</a:t>
                      </a:r>
                      <a:endParaRPr sz="1100">
                        <a:latin typeface="Arial"/>
                        <a:cs typeface="Arial"/>
                      </a:endParaRPr>
                    </a:p>
                  </a:txBody>
                  <a:tcPr marL="0" marR="0" marT="65122"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015"/>
                        </a:lnSpc>
                        <a:buSzPct val="90909"/>
                        <a:buChar char="•"/>
                        <a:tabLst>
                          <a:tab pos="121285" algn="l"/>
                        </a:tabLst>
                      </a:pPr>
                      <a:r>
                        <a:rPr sz="1000" b="1" spc="-10">
                          <a:latin typeface="Arial"/>
                          <a:cs typeface="Arial"/>
                        </a:rPr>
                        <a:t>Constipation</a:t>
                      </a:r>
                      <a:endParaRPr sz="1000">
                        <a:latin typeface="Arial"/>
                        <a:cs typeface="Arial"/>
                      </a:endParaRPr>
                    </a:p>
                    <a:p>
                      <a:pPr marL="121285" indent="-57150">
                        <a:lnSpc>
                          <a:spcPts val="950"/>
                        </a:lnSpc>
                        <a:buSzPct val="90909"/>
                        <a:buChar char="•"/>
                        <a:tabLst>
                          <a:tab pos="121285" algn="l"/>
                        </a:tabLst>
                      </a:pPr>
                      <a:r>
                        <a:rPr sz="1000" b="1" spc="-10">
                          <a:latin typeface="Arial"/>
                          <a:cs typeface="Arial"/>
                        </a:rPr>
                        <a:t>Diarrhoea</a:t>
                      </a:r>
                      <a:endParaRPr sz="1000">
                        <a:latin typeface="Arial"/>
                        <a:cs typeface="Arial"/>
                      </a:endParaRPr>
                    </a:p>
                    <a:p>
                      <a:pPr marL="121285" indent="-57150">
                        <a:lnSpc>
                          <a:spcPts val="1135"/>
                        </a:lnSpc>
                        <a:buSzPct val="90909"/>
                        <a:buChar char="•"/>
                        <a:tabLst>
                          <a:tab pos="121285" algn="l"/>
                        </a:tabLst>
                      </a:pPr>
                      <a:r>
                        <a:rPr sz="1000" b="1" spc="-50">
                          <a:latin typeface="Arial"/>
                          <a:cs typeface="Arial"/>
                        </a:rPr>
                        <a:t>Infant</a:t>
                      </a:r>
                      <a:r>
                        <a:rPr sz="1000" b="1" spc="-114">
                          <a:latin typeface="Arial"/>
                          <a:cs typeface="Arial"/>
                        </a:rPr>
                        <a:t> </a:t>
                      </a:r>
                      <a:r>
                        <a:rPr sz="1000" b="1" spc="-10">
                          <a:latin typeface="Arial"/>
                          <a:cs typeface="Arial"/>
                        </a:rPr>
                        <a:t>colic</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10"/>
                        </a:lnSpc>
                        <a:spcBef>
                          <a:spcPts val="405"/>
                        </a:spcBef>
                        <a:buSzPct val="90909"/>
                        <a:buChar char="•"/>
                        <a:tabLst>
                          <a:tab pos="120650" algn="l"/>
                        </a:tabLst>
                      </a:pPr>
                      <a:r>
                        <a:rPr sz="1000" b="1" spc="-10">
                          <a:latin typeface="Arial"/>
                          <a:cs typeface="Arial"/>
                        </a:rPr>
                        <a:t>Heartburn</a:t>
                      </a:r>
                      <a:endParaRPr sz="1000">
                        <a:latin typeface="Arial"/>
                        <a:cs typeface="Arial"/>
                      </a:endParaRPr>
                    </a:p>
                    <a:p>
                      <a:pPr marL="120650" indent="-57150">
                        <a:lnSpc>
                          <a:spcPts val="1110"/>
                        </a:lnSpc>
                        <a:buSzPct val="90909"/>
                        <a:buChar char="•"/>
                        <a:tabLst>
                          <a:tab pos="120650" algn="l"/>
                        </a:tabLst>
                      </a:pPr>
                      <a:r>
                        <a:rPr sz="1000" b="1" spc="-10">
                          <a:latin typeface="Arial"/>
                          <a:cs typeface="Arial"/>
                        </a:rPr>
                        <a:t>Indigestion</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015"/>
                        </a:lnSpc>
                        <a:buSzPct val="90909"/>
                        <a:buChar char="•"/>
                        <a:tabLst>
                          <a:tab pos="120014" algn="l"/>
                        </a:tabLst>
                      </a:pPr>
                      <a:r>
                        <a:rPr sz="1000" b="1" spc="-10">
                          <a:latin typeface="Arial"/>
                          <a:cs typeface="Arial"/>
                        </a:rPr>
                        <a:t>Haemorrhoids</a:t>
                      </a:r>
                      <a:endParaRPr sz="1000">
                        <a:latin typeface="Arial"/>
                        <a:cs typeface="Arial"/>
                      </a:endParaRPr>
                    </a:p>
                    <a:p>
                      <a:pPr marL="120014" indent="-57150">
                        <a:lnSpc>
                          <a:spcPts val="950"/>
                        </a:lnSpc>
                        <a:buSzPct val="90909"/>
                        <a:buChar char="•"/>
                        <a:tabLst>
                          <a:tab pos="120014" algn="l"/>
                        </a:tabLst>
                      </a:pPr>
                      <a:r>
                        <a:rPr sz="1000" b="1" spc="-55">
                          <a:latin typeface="Arial"/>
                          <a:cs typeface="Arial"/>
                        </a:rPr>
                        <a:t>Rectal</a:t>
                      </a:r>
                      <a:r>
                        <a:rPr sz="1000" b="1" spc="-65">
                          <a:latin typeface="Arial"/>
                          <a:cs typeface="Arial"/>
                        </a:rPr>
                        <a:t> </a:t>
                      </a:r>
                      <a:r>
                        <a:rPr sz="1000" b="1" spc="-10">
                          <a:latin typeface="Arial"/>
                          <a:cs typeface="Arial"/>
                        </a:rPr>
                        <a:t>pain,</a:t>
                      </a:r>
                      <a:endParaRPr sz="1000">
                        <a:latin typeface="Arial"/>
                        <a:cs typeface="Arial"/>
                      </a:endParaRPr>
                    </a:p>
                    <a:p>
                      <a:pPr marL="120014" indent="-57150">
                        <a:lnSpc>
                          <a:spcPts val="1135"/>
                        </a:lnSpc>
                        <a:buSzPct val="90909"/>
                        <a:buChar char="•"/>
                        <a:tabLst>
                          <a:tab pos="120014" algn="l"/>
                        </a:tabLst>
                      </a:pPr>
                      <a:r>
                        <a:rPr sz="1000" b="1" spc="-70">
                          <a:latin typeface="Arial"/>
                          <a:cs typeface="Arial"/>
                        </a:rPr>
                        <a:t>Vomiting</a:t>
                      </a:r>
                      <a:r>
                        <a:rPr sz="1000" b="1" spc="-75">
                          <a:latin typeface="Arial"/>
                          <a:cs typeface="Arial"/>
                        </a:rPr>
                        <a:t> </a:t>
                      </a:r>
                      <a:r>
                        <a:rPr sz="1000" b="1" spc="-40">
                          <a:latin typeface="Arial"/>
                          <a:cs typeface="Arial"/>
                        </a:rPr>
                        <a:t>or</a:t>
                      </a:r>
                      <a:r>
                        <a:rPr sz="1000" b="1" spc="-75">
                          <a:latin typeface="Arial"/>
                          <a:cs typeface="Arial"/>
                        </a:rPr>
                        <a:t> </a:t>
                      </a:r>
                      <a:r>
                        <a:rPr sz="1000" b="1" spc="-10">
                          <a:latin typeface="Arial"/>
                          <a:cs typeface="Arial"/>
                        </a:rPr>
                        <a:t>nausea</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10"/>
                        </a:lnSpc>
                        <a:spcBef>
                          <a:spcPts val="405"/>
                        </a:spcBef>
                        <a:buSzPct val="90909"/>
                        <a:buChar char="•"/>
                        <a:tabLst>
                          <a:tab pos="119380" algn="l"/>
                        </a:tabLst>
                      </a:pPr>
                      <a:r>
                        <a:rPr sz="1000" b="1" spc="-65">
                          <a:latin typeface="Arial"/>
                          <a:cs typeface="Arial"/>
                        </a:rPr>
                        <a:t>Severe</a:t>
                      </a:r>
                      <a:r>
                        <a:rPr sz="1000" b="1" spc="-70">
                          <a:latin typeface="Arial"/>
                          <a:cs typeface="Arial"/>
                        </a:rPr>
                        <a:t> </a:t>
                      </a:r>
                      <a:r>
                        <a:rPr sz="1000" b="1">
                          <a:latin typeface="Arial"/>
                          <a:cs typeface="Arial"/>
                        </a:rPr>
                        <a:t>/</a:t>
                      </a:r>
                      <a:r>
                        <a:rPr sz="1000" b="1" spc="-70">
                          <a:latin typeface="Arial"/>
                          <a:cs typeface="Arial"/>
                        </a:rPr>
                        <a:t> on-</a:t>
                      </a:r>
                      <a:r>
                        <a:rPr sz="1000" b="1" spc="-10">
                          <a:latin typeface="Arial"/>
                          <a:cs typeface="Arial"/>
                        </a:rPr>
                        <a:t>going</a:t>
                      </a:r>
                      <a:endParaRPr sz="1000">
                        <a:latin typeface="Arial"/>
                        <a:cs typeface="Arial"/>
                      </a:endParaRPr>
                    </a:p>
                    <a:p>
                      <a:pPr marL="119380" indent="-57150">
                        <a:lnSpc>
                          <a:spcPts val="1110"/>
                        </a:lnSpc>
                        <a:buSzPct val="90909"/>
                        <a:buChar char="•"/>
                        <a:tabLst>
                          <a:tab pos="119380" algn="l"/>
                        </a:tabLst>
                      </a:pPr>
                      <a:r>
                        <a:rPr sz="1000" b="1" spc="-60">
                          <a:latin typeface="Arial"/>
                          <a:cs typeface="Arial"/>
                        </a:rPr>
                        <a:t>Lasted</a:t>
                      </a:r>
                      <a:r>
                        <a:rPr sz="1000" b="1" spc="-95">
                          <a:latin typeface="Arial"/>
                          <a:cs typeface="Arial"/>
                        </a:rPr>
                        <a:t> </a:t>
                      </a:r>
                      <a:r>
                        <a:rPr sz="1000" b="1" spc="-30">
                          <a:latin typeface="Arial"/>
                          <a:cs typeface="Arial"/>
                        </a:rPr>
                        <a:t>+6</a:t>
                      </a:r>
                      <a:r>
                        <a:rPr sz="1000" b="1" spc="-90">
                          <a:latin typeface="Arial"/>
                          <a:cs typeface="Arial"/>
                        </a:rPr>
                        <a:t> </a:t>
                      </a:r>
                      <a:r>
                        <a:rPr sz="1000" b="1" spc="-20">
                          <a:latin typeface="Arial"/>
                          <a:cs typeface="Arial"/>
                        </a:rPr>
                        <a:t>weeks</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10"/>
                        </a:lnSpc>
                        <a:spcBef>
                          <a:spcPts val="405"/>
                        </a:spcBef>
                        <a:buSzPct val="90909"/>
                        <a:buChar char="•"/>
                        <a:tabLst>
                          <a:tab pos="113030" algn="l"/>
                        </a:tabLst>
                      </a:pPr>
                      <a:r>
                        <a:rPr sz="1000" b="1" spc="-55">
                          <a:latin typeface="Arial"/>
                          <a:cs typeface="Arial"/>
                        </a:rPr>
                        <a:t>Patient</a:t>
                      </a:r>
                      <a:r>
                        <a:rPr sz="1000" b="1" spc="-85">
                          <a:latin typeface="Arial"/>
                          <a:cs typeface="Arial"/>
                        </a:rPr>
                        <a:t> </a:t>
                      </a:r>
                      <a:r>
                        <a:rPr sz="1000" b="1" spc="-40">
                          <a:latin typeface="Arial"/>
                          <a:cs typeface="Arial"/>
                        </a:rPr>
                        <a:t>+55</a:t>
                      </a:r>
                      <a:r>
                        <a:rPr sz="1000" b="1" spc="-80">
                          <a:latin typeface="Arial"/>
                          <a:cs typeface="Arial"/>
                        </a:rPr>
                        <a:t> </a:t>
                      </a:r>
                      <a:r>
                        <a:rPr sz="1000" b="1" spc="-10">
                          <a:latin typeface="Arial"/>
                          <a:cs typeface="Arial"/>
                        </a:rPr>
                        <a:t>years</a:t>
                      </a:r>
                      <a:endParaRPr sz="1000">
                        <a:latin typeface="Arial"/>
                        <a:cs typeface="Arial"/>
                      </a:endParaRPr>
                    </a:p>
                    <a:p>
                      <a:pPr marL="113030" indent="-57150">
                        <a:lnSpc>
                          <a:spcPts val="1110"/>
                        </a:lnSpc>
                        <a:buSzPct val="90909"/>
                        <a:buChar char="•"/>
                        <a:tabLst>
                          <a:tab pos="113030" algn="l"/>
                        </a:tabLst>
                      </a:pPr>
                      <a:r>
                        <a:rPr sz="1000" b="1" spc="-60">
                          <a:latin typeface="Arial"/>
                          <a:cs typeface="Arial"/>
                        </a:rPr>
                        <a:t>Blood</a:t>
                      </a:r>
                      <a:r>
                        <a:rPr sz="1000" b="1" spc="-85">
                          <a:latin typeface="Arial"/>
                          <a:cs typeface="Arial"/>
                        </a:rPr>
                        <a:t> </a:t>
                      </a:r>
                      <a:r>
                        <a:rPr sz="1000" b="1">
                          <a:latin typeface="Arial"/>
                          <a:cs typeface="Arial"/>
                        </a:rPr>
                        <a:t>/</a:t>
                      </a:r>
                      <a:r>
                        <a:rPr sz="1000" b="1" spc="-80">
                          <a:latin typeface="Arial"/>
                          <a:cs typeface="Arial"/>
                        </a:rPr>
                        <a:t> </a:t>
                      </a:r>
                      <a:r>
                        <a:rPr sz="1000" b="1" spc="-55">
                          <a:latin typeface="Arial"/>
                          <a:cs typeface="Arial"/>
                        </a:rPr>
                        <a:t>Weight</a:t>
                      </a:r>
                      <a:r>
                        <a:rPr sz="1000" b="1" spc="-80">
                          <a:latin typeface="Arial"/>
                          <a:cs typeface="Arial"/>
                        </a:rPr>
                        <a:t> </a:t>
                      </a:r>
                      <a:r>
                        <a:rPr sz="1000" b="1" spc="-20">
                          <a:latin typeface="Arial"/>
                          <a:cs typeface="Arial"/>
                        </a:rPr>
                        <a:t>loss</a:t>
                      </a:r>
                      <a:endParaRPr sz="1000">
                        <a:latin typeface="Arial"/>
                        <a:cs typeface="Arial"/>
                      </a:endParaRPr>
                    </a:p>
                  </a:txBody>
                  <a:tcPr marL="0" marR="0" marT="46681"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FCD9D5"/>
                    </a:solidFill>
                  </a:tcPr>
                </a:tc>
                <a:extLst>
                  <a:ext uri="{0D108BD9-81ED-4DB2-BD59-A6C34878D82A}">
                    <a16:rowId xmlns:a16="http://schemas.microsoft.com/office/drawing/2014/main" val="10006"/>
                  </a:ext>
                </a:extLst>
              </a:tr>
              <a:tr h="160640">
                <a:tc>
                  <a:txBody>
                    <a:bodyPr/>
                    <a:lstStyle/>
                    <a:p>
                      <a:pPr marR="62230" algn="r">
                        <a:lnSpc>
                          <a:spcPts val="1360"/>
                        </a:lnSpc>
                      </a:pPr>
                      <a:r>
                        <a:rPr sz="1100" b="1" spc="-10">
                          <a:latin typeface="Arial"/>
                          <a:cs typeface="Arial"/>
                        </a:rPr>
                        <a:t>GENERAL</a:t>
                      </a:r>
                      <a:endParaRPr sz="1100">
                        <a:latin typeface="Arial"/>
                        <a:cs typeface="Arial"/>
                      </a:endParaRPr>
                    </a:p>
                  </a:txBody>
                  <a:tcPr marL="0" marR="0" marT="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ct val="100000"/>
                        </a:lnSpc>
                        <a:spcBef>
                          <a:spcPts val="5"/>
                        </a:spcBef>
                        <a:buSzPct val="90909"/>
                        <a:buChar char="•"/>
                        <a:tabLst>
                          <a:tab pos="121285" algn="l"/>
                        </a:tabLst>
                      </a:pPr>
                      <a:r>
                        <a:rPr sz="1000" b="1" spc="-50">
                          <a:latin typeface="Arial"/>
                          <a:cs typeface="Arial"/>
                        </a:rPr>
                        <a:t>Hay</a:t>
                      </a:r>
                      <a:r>
                        <a:rPr sz="1000" b="1" spc="-95">
                          <a:latin typeface="Arial"/>
                          <a:cs typeface="Arial"/>
                        </a:rPr>
                        <a:t> </a:t>
                      </a:r>
                      <a:r>
                        <a:rPr sz="1000" b="1" spc="-10">
                          <a:latin typeface="Arial"/>
                          <a:cs typeface="Arial"/>
                        </a:rPr>
                        <a:t>fever</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ct val="100000"/>
                        </a:lnSpc>
                        <a:spcBef>
                          <a:spcPts val="5"/>
                        </a:spcBef>
                        <a:buSzPct val="90909"/>
                        <a:buChar char="•"/>
                        <a:tabLst>
                          <a:tab pos="120650" algn="l"/>
                        </a:tabLst>
                      </a:pPr>
                      <a:r>
                        <a:rPr sz="1000" b="1" spc="-55">
                          <a:latin typeface="Arial"/>
                          <a:cs typeface="Arial"/>
                        </a:rPr>
                        <a:t>Sleep</a:t>
                      </a:r>
                      <a:r>
                        <a:rPr sz="1000" b="1" spc="-85">
                          <a:latin typeface="Arial"/>
                          <a:cs typeface="Arial"/>
                        </a:rPr>
                        <a:t> </a:t>
                      </a:r>
                      <a:r>
                        <a:rPr sz="1000" b="1" spc="-10">
                          <a:latin typeface="Arial"/>
                          <a:cs typeface="Arial"/>
                        </a:rPr>
                        <a:t>difficulties</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5"/>
                        </a:spcBef>
                        <a:buSzPct val="90909"/>
                        <a:buChar char="•"/>
                        <a:tabLst>
                          <a:tab pos="120014" algn="l"/>
                        </a:tabLst>
                      </a:pPr>
                      <a:r>
                        <a:rPr sz="1000" b="1" spc="-10">
                          <a:latin typeface="Arial"/>
                          <a:cs typeface="Arial"/>
                        </a:rPr>
                        <a:t>Tiredness</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ct val="100000"/>
                        </a:lnSpc>
                        <a:spcBef>
                          <a:spcPts val="5"/>
                        </a:spcBef>
                        <a:buSzPct val="90909"/>
                        <a:buChar char="•"/>
                        <a:tabLst>
                          <a:tab pos="119380" algn="l"/>
                        </a:tabLst>
                      </a:pPr>
                      <a:r>
                        <a:rPr sz="1000" b="1" spc="-65">
                          <a:latin typeface="Arial"/>
                          <a:cs typeface="Arial"/>
                        </a:rPr>
                        <a:t>Severe</a:t>
                      </a:r>
                      <a:r>
                        <a:rPr sz="1000" b="1" spc="-70">
                          <a:latin typeface="Arial"/>
                          <a:cs typeface="Arial"/>
                        </a:rPr>
                        <a:t> </a:t>
                      </a:r>
                      <a:r>
                        <a:rPr sz="1000" b="1">
                          <a:latin typeface="Arial"/>
                          <a:cs typeface="Arial"/>
                        </a:rPr>
                        <a:t>/</a:t>
                      </a:r>
                      <a:r>
                        <a:rPr sz="1000" b="1" spc="-70">
                          <a:latin typeface="Arial"/>
                          <a:cs typeface="Arial"/>
                        </a:rPr>
                        <a:t> on-</a:t>
                      </a:r>
                      <a:r>
                        <a:rPr sz="1000" b="1" spc="-10">
                          <a:latin typeface="Arial"/>
                          <a:cs typeface="Arial"/>
                        </a:rPr>
                        <a:t>going</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a:lnSpc>
                          <a:spcPct val="100000"/>
                        </a:lnSpc>
                      </a:pPr>
                      <a:endParaRPr sz="900">
                        <a:latin typeface="Times New Roman"/>
                        <a:cs typeface="Times New Roman"/>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7"/>
                  </a:ext>
                </a:extLst>
              </a:tr>
              <a:tr h="460641">
                <a:tc>
                  <a:txBody>
                    <a:bodyPr/>
                    <a:lstStyle/>
                    <a:p>
                      <a:pPr marR="62230" algn="r">
                        <a:lnSpc>
                          <a:spcPct val="100000"/>
                        </a:lnSpc>
                        <a:spcBef>
                          <a:spcPts val="1355"/>
                        </a:spcBef>
                      </a:pPr>
                      <a:r>
                        <a:rPr sz="1100" b="1" spc="-60">
                          <a:latin typeface="Arial"/>
                          <a:cs typeface="Arial"/>
                        </a:rPr>
                        <a:t>GYNAE</a:t>
                      </a:r>
                      <a:r>
                        <a:rPr sz="1100" b="1" spc="-105">
                          <a:latin typeface="Arial"/>
                          <a:cs typeface="Arial"/>
                        </a:rPr>
                        <a:t> </a:t>
                      </a:r>
                      <a:r>
                        <a:rPr sz="1100" b="1" spc="-10">
                          <a:latin typeface="Arial"/>
                          <a:cs typeface="Arial"/>
                        </a:rPr>
                        <a:t>/</a:t>
                      </a:r>
                      <a:r>
                        <a:rPr sz="1100" b="1" spc="-105">
                          <a:latin typeface="Arial"/>
                          <a:cs typeface="Arial"/>
                        </a:rPr>
                        <a:t> </a:t>
                      </a:r>
                      <a:r>
                        <a:rPr sz="1100" b="1" spc="-10">
                          <a:latin typeface="Arial"/>
                          <a:cs typeface="Arial"/>
                        </a:rPr>
                        <a:t>THRUSH</a:t>
                      </a:r>
                      <a:endParaRPr sz="1100">
                        <a:latin typeface="Arial"/>
                        <a:cs typeface="Arial"/>
                      </a:endParaRPr>
                    </a:p>
                  </a:txBody>
                  <a:tcPr marL="0" marR="0" marT="15617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844"/>
                        </a:spcBef>
                        <a:buSzPct val="90909"/>
                        <a:buChar char="•"/>
                        <a:tabLst>
                          <a:tab pos="121285" algn="l"/>
                        </a:tabLst>
                      </a:pPr>
                      <a:r>
                        <a:rPr sz="1000" b="1" spc="-10">
                          <a:latin typeface="Arial"/>
                          <a:cs typeface="Arial"/>
                        </a:rPr>
                        <a:t>Cystitis</a:t>
                      </a:r>
                      <a:endParaRPr sz="1000">
                        <a:latin typeface="Arial"/>
                        <a:cs typeface="Arial"/>
                      </a:endParaRPr>
                    </a:p>
                    <a:p>
                      <a:pPr marL="121285" indent="-57150">
                        <a:lnSpc>
                          <a:spcPts val="1160"/>
                        </a:lnSpc>
                        <a:buSzPct val="90909"/>
                        <a:buChar char="•"/>
                        <a:tabLst>
                          <a:tab pos="121285" algn="l"/>
                        </a:tabLst>
                      </a:pPr>
                      <a:r>
                        <a:rPr sz="1000" b="1" spc="-70">
                          <a:latin typeface="Arial"/>
                          <a:cs typeface="Arial"/>
                        </a:rPr>
                        <a:t>Vaginal</a:t>
                      </a:r>
                      <a:r>
                        <a:rPr sz="1000" b="1" spc="-60">
                          <a:latin typeface="Arial"/>
                          <a:cs typeface="Arial"/>
                        </a:rPr>
                        <a:t> </a:t>
                      </a:r>
                      <a:r>
                        <a:rPr sz="1000" b="1" spc="-10">
                          <a:latin typeface="Arial"/>
                          <a:cs typeface="Arial"/>
                        </a:rPr>
                        <a:t>discharge</a:t>
                      </a:r>
                      <a:endParaRPr sz="1000">
                        <a:latin typeface="Arial"/>
                        <a:cs typeface="Arial"/>
                      </a:endParaRPr>
                    </a:p>
                  </a:txBody>
                  <a:tcPr marL="0" marR="0" marT="973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gridSpan="2">
                  <a:txBody>
                    <a:bodyPr/>
                    <a:lstStyle/>
                    <a:p>
                      <a:pPr>
                        <a:lnSpc>
                          <a:spcPct val="100000"/>
                        </a:lnSpc>
                        <a:spcBef>
                          <a:spcPts val="80"/>
                        </a:spcBef>
                      </a:pPr>
                      <a:endParaRPr sz="1000">
                        <a:latin typeface="Times New Roman"/>
                        <a:cs typeface="Times New Roman"/>
                      </a:endParaRPr>
                    </a:p>
                    <a:p>
                      <a:pPr marL="120650" indent="-57150">
                        <a:lnSpc>
                          <a:spcPct val="100000"/>
                        </a:lnSpc>
                        <a:buSzPct val="90909"/>
                        <a:buChar char="•"/>
                        <a:tabLst>
                          <a:tab pos="120650" algn="l"/>
                        </a:tabLst>
                      </a:pPr>
                      <a:r>
                        <a:rPr sz="1000" b="1" spc="-70">
                          <a:latin typeface="Arial"/>
                          <a:cs typeface="Arial"/>
                        </a:rPr>
                        <a:t>Vaginal</a:t>
                      </a:r>
                      <a:r>
                        <a:rPr sz="1000" b="1" spc="-80">
                          <a:latin typeface="Arial"/>
                          <a:cs typeface="Arial"/>
                        </a:rPr>
                        <a:t> </a:t>
                      </a:r>
                      <a:r>
                        <a:rPr sz="1000" b="1" spc="-55">
                          <a:latin typeface="Arial"/>
                          <a:cs typeface="Arial"/>
                        </a:rPr>
                        <a:t>itch</a:t>
                      </a:r>
                      <a:r>
                        <a:rPr sz="1000" b="1" spc="-75">
                          <a:latin typeface="Arial"/>
                          <a:cs typeface="Arial"/>
                        </a:rPr>
                        <a:t> </a:t>
                      </a:r>
                      <a:r>
                        <a:rPr sz="1000" b="1" spc="-40">
                          <a:latin typeface="Arial"/>
                          <a:cs typeface="Arial"/>
                        </a:rPr>
                        <a:t>or</a:t>
                      </a:r>
                      <a:r>
                        <a:rPr sz="1000" b="1" spc="-80">
                          <a:latin typeface="Arial"/>
                          <a:cs typeface="Arial"/>
                        </a:rPr>
                        <a:t> </a:t>
                      </a:r>
                      <a:r>
                        <a:rPr sz="1000" b="1" spc="-10">
                          <a:latin typeface="Arial"/>
                          <a:cs typeface="Arial"/>
                        </a:rPr>
                        <a:t>soreness</a:t>
                      </a:r>
                      <a:endParaRPr sz="1000">
                        <a:latin typeface="Arial"/>
                        <a:cs typeface="Arial"/>
                      </a:endParaRPr>
                    </a:p>
                  </a:txBody>
                  <a:tcPr marL="0" marR="0" marT="922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hMerge="1">
                  <a:txBody>
                    <a:bodyPr/>
                    <a:lstStyle/>
                    <a:p>
                      <a:endParaRPr/>
                    </a:p>
                  </a:txBody>
                  <a:tcPr marL="0" marR="0" marT="0" marB="0"/>
                </a:tc>
                <a:tc>
                  <a:txBody>
                    <a:bodyPr/>
                    <a:lstStyle/>
                    <a:p>
                      <a:pPr marL="119380" indent="-57150">
                        <a:lnSpc>
                          <a:spcPts val="1160"/>
                        </a:lnSpc>
                        <a:spcBef>
                          <a:spcPts val="345"/>
                        </a:spcBef>
                        <a:buSzPct val="90909"/>
                        <a:buChar char="•"/>
                        <a:tabLst>
                          <a:tab pos="119380" algn="l"/>
                        </a:tabLst>
                      </a:pPr>
                      <a:r>
                        <a:rPr sz="1000" b="1" spc="-55">
                          <a:latin typeface="Arial"/>
                          <a:cs typeface="Arial"/>
                        </a:rPr>
                        <a:t>Diabetic</a:t>
                      </a:r>
                      <a:r>
                        <a:rPr sz="1000" b="1" spc="-85">
                          <a:latin typeface="Arial"/>
                          <a:cs typeface="Arial"/>
                        </a:rPr>
                        <a:t> </a:t>
                      </a:r>
                      <a:r>
                        <a:rPr sz="1000" b="1">
                          <a:latin typeface="Arial"/>
                          <a:cs typeface="Arial"/>
                        </a:rPr>
                        <a:t>/</a:t>
                      </a:r>
                      <a:r>
                        <a:rPr sz="1000" b="1" spc="-80">
                          <a:latin typeface="Arial"/>
                          <a:cs typeface="Arial"/>
                        </a:rPr>
                        <a:t> </a:t>
                      </a:r>
                      <a:r>
                        <a:rPr sz="1000" b="1" spc="-10">
                          <a:latin typeface="Arial"/>
                          <a:cs typeface="Arial"/>
                        </a:rPr>
                        <a:t>Pregnant</a:t>
                      </a:r>
                      <a:endParaRPr sz="1000">
                        <a:latin typeface="Arial"/>
                        <a:cs typeface="Arial"/>
                      </a:endParaRPr>
                    </a:p>
                    <a:p>
                      <a:pPr marL="119380" indent="-57150">
                        <a:lnSpc>
                          <a:spcPts val="1000"/>
                        </a:lnSpc>
                        <a:buSzPct val="90909"/>
                        <a:buChar char="•"/>
                        <a:tabLst>
                          <a:tab pos="119380" algn="l"/>
                        </a:tabLst>
                      </a:pPr>
                      <a:r>
                        <a:rPr sz="1000" b="1" spc="-60">
                          <a:latin typeface="Arial"/>
                          <a:cs typeface="Arial"/>
                        </a:rPr>
                        <a:t>Under</a:t>
                      </a:r>
                      <a:r>
                        <a:rPr sz="1000" b="1" spc="-90">
                          <a:latin typeface="Arial"/>
                          <a:cs typeface="Arial"/>
                        </a:rPr>
                        <a:t> </a:t>
                      </a:r>
                      <a:r>
                        <a:rPr sz="1000" b="1" spc="-40">
                          <a:latin typeface="Arial"/>
                          <a:cs typeface="Arial"/>
                        </a:rPr>
                        <a:t>16</a:t>
                      </a:r>
                      <a:r>
                        <a:rPr sz="1000" b="1" spc="-85">
                          <a:latin typeface="Arial"/>
                          <a:cs typeface="Arial"/>
                        </a:rPr>
                        <a:t> </a:t>
                      </a:r>
                      <a:r>
                        <a:rPr sz="1000" b="1">
                          <a:latin typeface="Arial"/>
                          <a:cs typeface="Arial"/>
                        </a:rPr>
                        <a:t>/</a:t>
                      </a:r>
                      <a:r>
                        <a:rPr sz="1000" b="1" spc="-85">
                          <a:latin typeface="Arial"/>
                          <a:cs typeface="Arial"/>
                        </a:rPr>
                        <a:t> </a:t>
                      </a:r>
                      <a:r>
                        <a:rPr sz="1000" b="1" spc="-55">
                          <a:latin typeface="Arial"/>
                          <a:cs typeface="Arial"/>
                        </a:rPr>
                        <a:t>over</a:t>
                      </a:r>
                      <a:r>
                        <a:rPr sz="1000" b="1" spc="-85">
                          <a:latin typeface="Arial"/>
                          <a:cs typeface="Arial"/>
                        </a:rPr>
                        <a:t> </a:t>
                      </a:r>
                      <a:r>
                        <a:rPr sz="1000" b="1" spc="-25">
                          <a:latin typeface="Arial"/>
                          <a:cs typeface="Arial"/>
                        </a:rPr>
                        <a:t>60</a:t>
                      </a:r>
                      <a:endParaRPr sz="1000">
                        <a:latin typeface="Arial"/>
                        <a:cs typeface="Arial"/>
                      </a:endParaRPr>
                    </a:p>
                    <a:p>
                      <a:pPr marL="119380" indent="-57150">
                        <a:lnSpc>
                          <a:spcPts val="1160"/>
                        </a:lnSpc>
                        <a:buSzPct val="90909"/>
                        <a:buChar char="•"/>
                        <a:tabLst>
                          <a:tab pos="119380" algn="l"/>
                        </a:tabLst>
                      </a:pPr>
                      <a:r>
                        <a:rPr sz="1000" b="1" spc="-65">
                          <a:latin typeface="Arial"/>
                          <a:cs typeface="Arial"/>
                        </a:rPr>
                        <a:t>Unexplained</a:t>
                      </a:r>
                      <a:r>
                        <a:rPr sz="1000" b="1" spc="-15">
                          <a:latin typeface="Arial"/>
                          <a:cs typeface="Arial"/>
                        </a:rPr>
                        <a:t> </a:t>
                      </a:r>
                      <a:r>
                        <a:rPr sz="1000" b="1" spc="-10">
                          <a:latin typeface="Arial"/>
                          <a:cs typeface="Arial"/>
                        </a:rPr>
                        <a:t>bleeding</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75565" marR="178435" indent="-19685">
                        <a:lnSpc>
                          <a:spcPct val="75800"/>
                        </a:lnSpc>
                        <a:spcBef>
                          <a:spcPts val="165"/>
                        </a:spcBef>
                        <a:buSzPct val="90909"/>
                        <a:buChar char="•"/>
                        <a:tabLst>
                          <a:tab pos="113030" algn="l"/>
                        </a:tabLst>
                      </a:pPr>
                      <a:r>
                        <a:rPr sz="1000" b="1" spc="-65">
                          <a:latin typeface="Arial"/>
                          <a:cs typeface="Arial"/>
                        </a:rPr>
                        <a:t>	Pharmacy</a:t>
                      </a:r>
                      <a:r>
                        <a:rPr sz="1000" b="1" spc="-60">
                          <a:latin typeface="Arial"/>
                          <a:cs typeface="Arial"/>
                        </a:rPr>
                        <a:t> </a:t>
                      </a:r>
                      <a:r>
                        <a:rPr sz="1000" b="1" spc="-55">
                          <a:latin typeface="Arial"/>
                          <a:cs typeface="Arial"/>
                        </a:rPr>
                        <a:t>treatment</a:t>
                      </a:r>
                      <a:r>
                        <a:rPr sz="1000" b="1" spc="-60">
                          <a:latin typeface="Arial"/>
                          <a:cs typeface="Arial"/>
                        </a:rPr>
                        <a:t> </a:t>
                      </a:r>
                      <a:r>
                        <a:rPr sz="1000" b="1" spc="-35">
                          <a:latin typeface="Arial"/>
                          <a:cs typeface="Arial"/>
                        </a:rPr>
                        <a:t>not </a:t>
                      </a:r>
                      <a:r>
                        <a:rPr sz="1000" b="1" spc="-10">
                          <a:latin typeface="Arial"/>
                          <a:cs typeface="Arial"/>
                        </a:rPr>
                        <a:t>worked</a:t>
                      </a:r>
                      <a:endParaRPr sz="1000">
                        <a:latin typeface="Arial"/>
                        <a:cs typeface="Arial"/>
                      </a:endParaRPr>
                    </a:p>
                    <a:p>
                      <a:pPr marL="75565" marR="286385" indent="-19685">
                        <a:lnSpc>
                          <a:spcPct val="68200"/>
                        </a:lnSpc>
                        <a:spcBef>
                          <a:spcPts val="100"/>
                        </a:spcBef>
                        <a:buSzPct val="90909"/>
                        <a:buChar char="•"/>
                        <a:tabLst>
                          <a:tab pos="113030" algn="l"/>
                        </a:tabLst>
                      </a:pPr>
                      <a:r>
                        <a:rPr sz="1000" b="1" spc="-50">
                          <a:latin typeface="Arial"/>
                          <a:cs typeface="Arial"/>
                        </a:rPr>
                        <a:t>	Had</a:t>
                      </a:r>
                      <a:r>
                        <a:rPr sz="1000" b="1" spc="-85">
                          <a:latin typeface="Arial"/>
                          <a:cs typeface="Arial"/>
                        </a:rPr>
                        <a:t> </a:t>
                      </a:r>
                      <a:r>
                        <a:rPr sz="1000" b="1" spc="-60">
                          <a:latin typeface="Arial"/>
                          <a:cs typeface="Arial"/>
                        </a:rPr>
                        <a:t>thrush</a:t>
                      </a:r>
                      <a:r>
                        <a:rPr sz="1000" b="1" spc="-85">
                          <a:latin typeface="Arial"/>
                          <a:cs typeface="Arial"/>
                        </a:rPr>
                        <a:t> </a:t>
                      </a:r>
                      <a:r>
                        <a:rPr sz="1000" b="1" spc="-40">
                          <a:latin typeface="Arial"/>
                          <a:cs typeface="Arial"/>
                        </a:rPr>
                        <a:t>2x</a:t>
                      </a:r>
                      <a:r>
                        <a:rPr sz="1000" b="1" spc="-85">
                          <a:latin typeface="Arial"/>
                          <a:cs typeface="Arial"/>
                        </a:rPr>
                        <a:t> </a:t>
                      </a:r>
                      <a:r>
                        <a:rPr sz="1000" b="1" spc="-35">
                          <a:latin typeface="Arial"/>
                          <a:cs typeface="Arial"/>
                        </a:rPr>
                        <a:t>in</a:t>
                      </a:r>
                      <a:r>
                        <a:rPr sz="1000" b="1" spc="-80">
                          <a:latin typeface="Arial"/>
                          <a:cs typeface="Arial"/>
                        </a:rPr>
                        <a:t> </a:t>
                      </a:r>
                      <a:r>
                        <a:rPr sz="1000" b="1" spc="-50">
                          <a:latin typeface="Arial"/>
                          <a:cs typeface="Arial"/>
                        </a:rPr>
                        <a:t>last</a:t>
                      </a:r>
                      <a:r>
                        <a:rPr sz="1000" b="1" spc="-85">
                          <a:latin typeface="Arial"/>
                          <a:cs typeface="Arial"/>
                        </a:rPr>
                        <a:t> </a:t>
                      </a:r>
                      <a:r>
                        <a:rPr sz="1000" b="1" spc="-50">
                          <a:latin typeface="Arial"/>
                          <a:cs typeface="Arial"/>
                        </a:rPr>
                        <a:t>6 </a:t>
                      </a:r>
                      <a:r>
                        <a:rPr sz="1000" b="1" spc="-10">
                          <a:latin typeface="Arial"/>
                          <a:cs typeface="Arial"/>
                        </a:rPr>
                        <a:t>months</a:t>
                      </a:r>
                      <a:endParaRPr sz="1000">
                        <a:latin typeface="Arial"/>
                        <a:cs typeface="Arial"/>
                      </a:endParaRPr>
                    </a:p>
                  </a:txBody>
                  <a:tcPr marL="0" marR="0" marT="19018"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8"/>
                  </a:ext>
                </a:extLst>
              </a:tr>
              <a:tr h="629957">
                <a:tc>
                  <a:txBody>
                    <a:bodyPr/>
                    <a:lstStyle/>
                    <a:p>
                      <a:pPr>
                        <a:lnSpc>
                          <a:spcPct val="100000"/>
                        </a:lnSpc>
                        <a:spcBef>
                          <a:spcPts val="375"/>
                        </a:spcBef>
                      </a:pPr>
                      <a:endParaRPr sz="1100">
                        <a:latin typeface="Times New Roman"/>
                        <a:cs typeface="Times New Roman"/>
                      </a:endParaRPr>
                    </a:p>
                    <a:p>
                      <a:pPr marR="54610" algn="r">
                        <a:lnSpc>
                          <a:spcPct val="100000"/>
                        </a:lnSpc>
                      </a:pPr>
                      <a:r>
                        <a:rPr sz="1100" b="1" spc="-20">
                          <a:latin typeface="Arial"/>
                          <a:cs typeface="Arial"/>
                        </a:rPr>
                        <a:t>PAIN</a:t>
                      </a:r>
                      <a:endParaRPr sz="1100">
                        <a:latin typeface="Arial"/>
                        <a:cs typeface="Arial"/>
                      </a:endParaRPr>
                    </a:p>
                  </a:txBody>
                  <a:tcPr marL="0" marR="0" marT="43223"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040"/>
                        </a:lnSpc>
                        <a:buSzPct val="90909"/>
                        <a:buChar char="•"/>
                        <a:tabLst>
                          <a:tab pos="121285" algn="l"/>
                        </a:tabLst>
                      </a:pPr>
                      <a:r>
                        <a:rPr sz="1000" b="1" spc="-60">
                          <a:latin typeface="Arial"/>
                          <a:cs typeface="Arial"/>
                        </a:rPr>
                        <a:t>Acute</a:t>
                      </a:r>
                      <a:r>
                        <a:rPr sz="1000" b="1" spc="-65">
                          <a:latin typeface="Arial"/>
                          <a:cs typeface="Arial"/>
                        </a:rPr>
                        <a:t> </a:t>
                      </a:r>
                      <a:r>
                        <a:rPr sz="1000" b="1" spc="-20">
                          <a:latin typeface="Arial"/>
                          <a:cs typeface="Arial"/>
                        </a:rPr>
                        <a:t>pain</a:t>
                      </a:r>
                      <a:endParaRPr sz="1000">
                        <a:latin typeface="Arial"/>
                        <a:cs typeface="Arial"/>
                      </a:endParaRPr>
                    </a:p>
                    <a:p>
                      <a:pPr marL="121285" indent="-57150">
                        <a:lnSpc>
                          <a:spcPts val="950"/>
                        </a:lnSpc>
                        <a:buSzPct val="90909"/>
                        <a:buChar char="•"/>
                        <a:tabLst>
                          <a:tab pos="121285" algn="l"/>
                        </a:tabLst>
                      </a:pPr>
                      <a:r>
                        <a:rPr sz="1000" b="1" spc="-50">
                          <a:latin typeface="Arial"/>
                          <a:cs typeface="Arial"/>
                        </a:rPr>
                        <a:t>Ankle</a:t>
                      </a:r>
                      <a:r>
                        <a:rPr sz="1000" b="1" spc="-105">
                          <a:latin typeface="Arial"/>
                          <a:cs typeface="Arial"/>
                        </a:rPr>
                        <a:t> </a:t>
                      </a:r>
                      <a:r>
                        <a:rPr sz="1000" b="1" spc="-35">
                          <a:latin typeface="Arial"/>
                          <a:cs typeface="Arial"/>
                        </a:rPr>
                        <a:t>or</a:t>
                      </a:r>
                      <a:r>
                        <a:rPr sz="1000" b="1" spc="-95">
                          <a:latin typeface="Arial"/>
                          <a:cs typeface="Arial"/>
                        </a:rPr>
                        <a:t> </a:t>
                      </a:r>
                      <a:r>
                        <a:rPr sz="1000" b="1" spc="-50">
                          <a:latin typeface="Arial"/>
                          <a:cs typeface="Arial"/>
                        </a:rPr>
                        <a:t>foot</a:t>
                      </a:r>
                      <a:r>
                        <a:rPr sz="1000" b="1" spc="-90">
                          <a:latin typeface="Arial"/>
                          <a:cs typeface="Arial"/>
                        </a:rPr>
                        <a:t> </a:t>
                      </a:r>
                      <a:r>
                        <a:rPr sz="1000" b="1" spc="-20">
                          <a:latin typeface="Arial"/>
                          <a:cs typeface="Arial"/>
                        </a:rPr>
                        <a:t>pain</a:t>
                      </a:r>
                      <a:endParaRPr sz="1000">
                        <a:latin typeface="Arial"/>
                        <a:cs typeface="Arial"/>
                      </a:endParaRPr>
                    </a:p>
                    <a:p>
                      <a:pPr marL="121285" indent="-57150">
                        <a:lnSpc>
                          <a:spcPts val="950"/>
                        </a:lnSpc>
                        <a:buSzPct val="90909"/>
                        <a:buChar char="•"/>
                        <a:tabLst>
                          <a:tab pos="121285" algn="l"/>
                        </a:tabLst>
                      </a:pPr>
                      <a:r>
                        <a:rPr sz="1000" b="1" spc="-10">
                          <a:latin typeface="Arial"/>
                          <a:cs typeface="Arial"/>
                        </a:rPr>
                        <a:t>Headache</a:t>
                      </a:r>
                      <a:endParaRPr sz="1000">
                        <a:latin typeface="Arial"/>
                        <a:cs typeface="Arial"/>
                      </a:endParaRPr>
                    </a:p>
                    <a:p>
                      <a:pPr marL="121285" indent="-57150">
                        <a:lnSpc>
                          <a:spcPts val="1000"/>
                        </a:lnSpc>
                        <a:buSzPct val="90909"/>
                        <a:buChar char="•"/>
                        <a:tabLst>
                          <a:tab pos="121285" algn="l"/>
                        </a:tabLst>
                      </a:pPr>
                      <a:r>
                        <a:rPr sz="1000" b="1" spc="-50">
                          <a:latin typeface="Arial"/>
                          <a:cs typeface="Arial"/>
                        </a:rPr>
                        <a:t>Hip</a:t>
                      </a:r>
                      <a:r>
                        <a:rPr sz="1000" b="1" spc="-90">
                          <a:latin typeface="Arial"/>
                          <a:cs typeface="Arial"/>
                        </a:rPr>
                        <a:t> </a:t>
                      </a:r>
                      <a:r>
                        <a:rPr sz="1000" b="1" spc="-55">
                          <a:latin typeface="Arial"/>
                          <a:cs typeface="Arial"/>
                        </a:rPr>
                        <a:t>pain</a:t>
                      </a:r>
                      <a:r>
                        <a:rPr sz="1000" b="1" spc="-85">
                          <a:latin typeface="Arial"/>
                          <a:cs typeface="Arial"/>
                        </a:rPr>
                        <a:t> </a:t>
                      </a:r>
                      <a:r>
                        <a:rPr sz="1000" b="1" spc="-35">
                          <a:latin typeface="Arial"/>
                          <a:cs typeface="Arial"/>
                        </a:rPr>
                        <a:t>or</a:t>
                      </a:r>
                      <a:r>
                        <a:rPr sz="1000" b="1" spc="-90">
                          <a:latin typeface="Arial"/>
                          <a:cs typeface="Arial"/>
                        </a:rPr>
                        <a:t> </a:t>
                      </a:r>
                      <a:r>
                        <a:rPr sz="1000" b="1" spc="-10">
                          <a:latin typeface="Arial"/>
                          <a:cs typeface="Arial"/>
                        </a:rPr>
                        <a:t>swelling</a:t>
                      </a:r>
                      <a:endParaRPr sz="1000">
                        <a:latin typeface="Arial"/>
                        <a:cs typeface="Arial"/>
                      </a:endParaRPr>
                    </a:p>
                    <a:p>
                      <a:pPr marL="121285" indent="-57150">
                        <a:lnSpc>
                          <a:spcPts val="1090"/>
                        </a:lnSpc>
                        <a:buSzPct val="90909"/>
                        <a:buChar char="•"/>
                        <a:tabLst>
                          <a:tab pos="121285" algn="l"/>
                        </a:tabLst>
                      </a:pPr>
                      <a:r>
                        <a:rPr sz="1000" b="1" spc="-55">
                          <a:latin typeface="Arial"/>
                          <a:cs typeface="Arial"/>
                        </a:rPr>
                        <a:t>Knee</a:t>
                      </a:r>
                      <a:r>
                        <a:rPr sz="1000" b="1" spc="-90">
                          <a:latin typeface="Arial"/>
                          <a:cs typeface="Arial"/>
                        </a:rPr>
                        <a:t> </a:t>
                      </a:r>
                      <a:r>
                        <a:rPr sz="1000" b="1" spc="-35">
                          <a:latin typeface="Arial"/>
                          <a:cs typeface="Arial"/>
                        </a:rPr>
                        <a:t>or</a:t>
                      </a:r>
                      <a:r>
                        <a:rPr sz="1000" b="1" spc="-85">
                          <a:latin typeface="Arial"/>
                          <a:cs typeface="Arial"/>
                        </a:rPr>
                        <a:t> </a:t>
                      </a:r>
                      <a:r>
                        <a:rPr sz="1000" b="1" spc="-45">
                          <a:latin typeface="Arial"/>
                          <a:cs typeface="Arial"/>
                        </a:rPr>
                        <a:t>leg</a:t>
                      </a:r>
                      <a:r>
                        <a:rPr sz="1000" b="1" spc="-90">
                          <a:latin typeface="Arial"/>
                          <a:cs typeface="Arial"/>
                        </a:rPr>
                        <a:t> </a:t>
                      </a:r>
                      <a:r>
                        <a:rPr sz="1000" b="1" spc="-20">
                          <a:latin typeface="Arial"/>
                          <a:cs typeface="Arial"/>
                        </a:rPr>
                        <a:t>pain</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60"/>
                        </a:lnSpc>
                        <a:spcBef>
                          <a:spcPts val="380"/>
                        </a:spcBef>
                        <a:buSzPct val="90909"/>
                        <a:buChar char="•"/>
                        <a:tabLst>
                          <a:tab pos="120650" algn="l"/>
                        </a:tabLst>
                      </a:pPr>
                      <a:r>
                        <a:rPr sz="1000" b="1" spc="-55">
                          <a:latin typeface="Arial"/>
                          <a:cs typeface="Arial"/>
                        </a:rPr>
                        <a:t>Lower</a:t>
                      </a:r>
                      <a:r>
                        <a:rPr sz="1000" b="1" spc="-85">
                          <a:latin typeface="Arial"/>
                          <a:cs typeface="Arial"/>
                        </a:rPr>
                        <a:t> </a:t>
                      </a:r>
                      <a:r>
                        <a:rPr sz="1000" b="1" spc="-60">
                          <a:latin typeface="Arial"/>
                          <a:cs typeface="Arial"/>
                        </a:rPr>
                        <a:t>back</a:t>
                      </a:r>
                      <a:r>
                        <a:rPr sz="1000" b="1" spc="-80">
                          <a:latin typeface="Arial"/>
                          <a:cs typeface="Arial"/>
                        </a:rPr>
                        <a:t> </a:t>
                      </a:r>
                      <a:r>
                        <a:rPr sz="1000" b="1" spc="-20">
                          <a:latin typeface="Arial"/>
                          <a:cs typeface="Arial"/>
                        </a:rPr>
                        <a:t>pain</a:t>
                      </a:r>
                      <a:endParaRPr sz="1000">
                        <a:latin typeface="Arial"/>
                        <a:cs typeface="Arial"/>
                      </a:endParaRPr>
                    </a:p>
                    <a:p>
                      <a:pPr marL="120650" indent="-57150">
                        <a:lnSpc>
                          <a:spcPts val="950"/>
                        </a:lnSpc>
                        <a:buSzPct val="90909"/>
                        <a:buChar char="•"/>
                        <a:tabLst>
                          <a:tab pos="120650" algn="l"/>
                        </a:tabLst>
                      </a:pPr>
                      <a:r>
                        <a:rPr sz="1000" b="1" spc="-55">
                          <a:latin typeface="Arial"/>
                          <a:cs typeface="Arial"/>
                        </a:rPr>
                        <a:t>Lower</a:t>
                      </a:r>
                      <a:r>
                        <a:rPr sz="1000" b="1" spc="-90">
                          <a:latin typeface="Arial"/>
                          <a:cs typeface="Arial"/>
                        </a:rPr>
                        <a:t> </a:t>
                      </a:r>
                      <a:r>
                        <a:rPr sz="1000" b="1" spc="-50">
                          <a:latin typeface="Arial"/>
                          <a:cs typeface="Arial"/>
                        </a:rPr>
                        <a:t>limb</a:t>
                      </a:r>
                      <a:r>
                        <a:rPr sz="1000" b="1" spc="-80">
                          <a:latin typeface="Arial"/>
                          <a:cs typeface="Arial"/>
                        </a:rPr>
                        <a:t> </a:t>
                      </a:r>
                      <a:r>
                        <a:rPr sz="1000" b="1" spc="-20">
                          <a:latin typeface="Arial"/>
                          <a:cs typeface="Arial"/>
                        </a:rPr>
                        <a:t>pain</a:t>
                      </a:r>
                      <a:endParaRPr sz="1000">
                        <a:latin typeface="Arial"/>
                        <a:cs typeface="Arial"/>
                      </a:endParaRPr>
                    </a:p>
                    <a:p>
                      <a:pPr marL="120650" indent="-57150">
                        <a:lnSpc>
                          <a:spcPts val="950"/>
                        </a:lnSpc>
                        <a:buSzPct val="90909"/>
                        <a:buChar char="•"/>
                        <a:tabLst>
                          <a:tab pos="120650" algn="l"/>
                        </a:tabLst>
                      </a:pPr>
                      <a:r>
                        <a:rPr sz="1000" b="1" spc="-10">
                          <a:latin typeface="Arial"/>
                          <a:cs typeface="Arial"/>
                        </a:rPr>
                        <a:t>Migraine</a:t>
                      </a:r>
                      <a:endParaRPr sz="1000">
                        <a:latin typeface="Arial"/>
                        <a:cs typeface="Arial"/>
                      </a:endParaRPr>
                    </a:p>
                    <a:p>
                      <a:pPr marL="120650" indent="-57150">
                        <a:lnSpc>
                          <a:spcPts val="1160"/>
                        </a:lnSpc>
                        <a:buSzPct val="90909"/>
                        <a:buChar char="•"/>
                        <a:tabLst>
                          <a:tab pos="120650" algn="l"/>
                        </a:tabLst>
                      </a:pPr>
                      <a:r>
                        <a:rPr sz="1000" b="1" spc="-65">
                          <a:latin typeface="Arial"/>
                          <a:cs typeface="Arial"/>
                        </a:rPr>
                        <a:t>Shoulder</a:t>
                      </a:r>
                      <a:r>
                        <a:rPr sz="1000" b="1" spc="-60">
                          <a:latin typeface="Arial"/>
                          <a:cs typeface="Arial"/>
                        </a:rPr>
                        <a:t> </a:t>
                      </a:r>
                      <a:r>
                        <a:rPr sz="1000" b="1" spc="-20">
                          <a:latin typeface="Arial"/>
                          <a:cs typeface="Arial"/>
                        </a:rPr>
                        <a:t>pain</a:t>
                      </a:r>
                      <a:endParaRPr sz="1000">
                        <a:latin typeface="Arial"/>
                        <a:cs typeface="Arial"/>
                      </a:endParaRPr>
                    </a:p>
                  </a:txBody>
                  <a:tcPr marL="0" marR="0" marT="4379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380"/>
                        </a:spcBef>
                        <a:buSzPct val="90909"/>
                        <a:buChar char="•"/>
                        <a:tabLst>
                          <a:tab pos="120014" algn="l"/>
                        </a:tabLst>
                      </a:pPr>
                      <a:r>
                        <a:rPr sz="1000" b="1" spc="-65">
                          <a:latin typeface="Arial"/>
                          <a:cs typeface="Arial"/>
                        </a:rPr>
                        <a:t>Sprains</a:t>
                      </a:r>
                      <a:r>
                        <a:rPr sz="1000" b="1" spc="-75">
                          <a:latin typeface="Arial"/>
                          <a:cs typeface="Arial"/>
                        </a:rPr>
                        <a:t> </a:t>
                      </a:r>
                      <a:r>
                        <a:rPr sz="1000" b="1" spc="-50">
                          <a:latin typeface="Arial"/>
                          <a:cs typeface="Arial"/>
                        </a:rPr>
                        <a:t>and</a:t>
                      </a:r>
                      <a:r>
                        <a:rPr sz="1000" b="1" spc="-70">
                          <a:latin typeface="Arial"/>
                          <a:cs typeface="Arial"/>
                        </a:rPr>
                        <a:t> </a:t>
                      </a:r>
                      <a:r>
                        <a:rPr sz="1000" b="1" spc="-10">
                          <a:latin typeface="Arial"/>
                          <a:cs typeface="Arial"/>
                        </a:rPr>
                        <a:t>strains</a:t>
                      </a:r>
                      <a:endParaRPr sz="1000">
                        <a:latin typeface="Arial"/>
                        <a:cs typeface="Arial"/>
                      </a:endParaRPr>
                    </a:p>
                    <a:p>
                      <a:pPr marL="120014" indent="-57150">
                        <a:lnSpc>
                          <a:spcPts val="950"/>
                        </a:lnSpc>
                        <a:buSzPct val="90909"/>
                        <a:buChar char="•"/>
                        <a:tabLst>
                          <a:tab pos="120014" algn="l"/>
                        </a:tabLst>
                      </a:pPr>
                      <a:r>
                        <a:rPr sz="1000" b="1" spc="-50">
                          <a:latin typeface="Arial"/>
                          <a:cs typeface="Arial"/>
                        </a:rPr>
                        <a:t>Thigh</a:t>
                      </a:r>
                      <a:r>
                        <a:rPr sz="1000" b="1" spc="-100">
                          <a:latin typeface="Arial"/>
                          <a:cs typeface="Arial"/>
                        </a:rPr>
                        <a:t> </a:t>
                      </a:r>
                      <a:r>
                        <a:rPr sz="1000" b="1" spc="-30">
                          <a:latin typeface="Arial"/>
                          <a:cs typeface="Arial"/>
                        </a:rPr>
                        <a:t>or</a:t>
                      </a:r>
                      <a:r>
                        <a:rPr sz="1000" b="1" spc="-95">
                          <a:latin typeface="Arial"/>
                          <a:cs typeface="Arial"/>
                        </a:rPr>
                        <a:t> </a:t>
                      </a:r>
                      <a:r>
                        <a:rPr sz="1000" b="1" spc="-65">
                          <a:latin typeface="Arial"/>
                          <a:cs typeface="Arial"/>
                        </a:rPr>
                        <a:t>buttock</a:t>
                      </a:r>
                      <a:r>
                        <a:rPr sz="1000" b="1" spc="-95">
                          <a:latin typeface="Arial"/>
                          <a:cs typeface="Arial"/>
                        </a:rPr>
                        <a:t> </a:t>
                      </a:r>
                      <a:r>
                        <a:rPr sz="1000" b="1" spc="-20">
                          <a:latin typeface="Arial"/>
                          <a:cs typeface="Arial"/>
                        </a:rPr>
                        <a:t>pain</a:t>
                      </a:r>
                      <a:endParaRPr sz="1000">
                        <a:latin typeface="Arial"/>
                        <a:cs typeface="Arial"/>
                      </a:endParaRPr>
                    </a:p>
                    <a:p>
                      <a:pPr marL="69850" marR="160020" indent="-6985">
                        <a:lnSpc>
                          <a:spcPct val="75800"/>
                        </a:lnSpc>
                        <a:spcBef>
                          <a:spcPts val="110"/>
                        </a:spcBef>
                        <a:buSzPct val="90909"/>
                        <a:buChar char="•"/>
                        <a:tabLst>
                          <a:tab pos="120014" algn="l"/>
                        </a:tabLst>
                      </a:pPr>
                      <a:r>
                        <a:rPr sz="1000" b="1" spc="-60">
                          <a:latin typeface="Arial"/>
                          <a:cs typeface="Arial"/>
                        </a:rPr>
                        <a:t>	Wrist,</a:t>
                      </a:r>
                      <a:r>
                        <a:rPr sz="1000" b="1" spc="-85">
                          <a:latin typeface="Arial"/>
                          <a:cs typeface="Arial"/>
                        </a:rPr>
                        <a:t> </a:t>
                      </a:r>
                      <a:r>
                        <a:rPr sz="1000" b="1" spc="-55">
                          <a:latin typeface="Arial"/>
                          <a:cs typeface="Arial"/>
                        </a:rPr>
                        <a:t>hand</a:t>
                      </a:r>
                      <a:r>
                        <a:rPr sz="1000" b="1" spc="-85">
                          <a:latin typeface="Arial"/>
                          <a:cs typeface="Arial"/>
                        </a:rPr>
                        <a:t> </a:t>
                      </a:r>
                      <a:r>
                        <a:rPr sz="1000" b="1" spc="-40">
                          <a:latin typeface="Arial"/>
                          <a:cs typeface="Arial"/>
                        </a:rPr>
                        <a:t>or</a:t>
                      </a:r>
                      <a:r>
                        <a:rPr sz="1000" b="1" spc="-85">
                          <a:latin typeface="Arial"/>
                          <a:cs typeface="Arial"/>
                        </a:rPr>
                        <a:t> </a:t>
                      </a:r>
                      <a:r>
                        <a:rPr sz="1000" b="1" spc="-45">
                          <a:latin typeface="Arial"/>
                          <a:cs typeface="Arial"/>
                        </a:rPr>
                        <a:t>finger </a:t>
                      </a:r>
                      <a:r>
                        <a:rPr sz="1000" b="1" spc="-20">
                          <a:latin typeface="Arial"/>
                          <a:cs typeface="Arial"/>
                        </a:rPr>
                        <a:t>pain</a:t>
                      </a:r>
                      <a:endParaRPr sz="1000">
                        <a:latin typeface="Arial"/>
                        <a:cs typeface="Arial"/>
                      </a:endParaRPr>
                    </a:p>
                  </a:txBody>
                  <a:tcPr marL="0" marR="0" marT="4379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215" marR="226060" indent="-6985">
                        <a:lnSpc>
                          <a:spcPct val="75800"/>
                        </a:lnSpc>
                        <a:spcBef>
                          <a:spcPts val="400"/>
                        </a:spcBef>
                        <a:buSzPct val="90909"/>
                        <a:buChar char="•"/>
                        <a:tabLst>
                          <a:tab pos="119380" algn="l"/>
                        </a:tabLst>
                      </a:pPr>
                      <a:r>
                        <a:rPr sz="1000" b="1" spc="-60">
                          <a:latin typeface="Arial"/>
                          <a:cs typeface="Arial"/>
                        </a:rPr>
                        <a:t>	Condition</a:t>
                      </a:r>
                      <a:r>
                        <a:rPr sz="1000" b="1" spc="-65">
                          <a:latin typeface="Arial"/>
                          <a:cs typeface="Arial"/>
                        </a:rPr>
                        <a:t> </a:t>
                      </a:r>
                      <a:r>
                        <a:rPr sz="1000" b="1" spc="-60">
                          <a:latin typeface="Arial"/>
                          <a:cs typeface="Arial"/>
                        </a:rPr>
                        <a:t>described </a:t>
                      </a:r>
                      <a:r>
                        <a:rPr sz="1000" b="1" spc="-25">
                          <a:latin typeface="Arial"/>
                          <a:cs typeface="Arial"/>
                        </a:rPr>
                        <a:t>as </a:t>
                      </a:r>
                      <a:r>
                        <a:rPr sz="1000" b="1" spc="-60">
                          <a:latin typeface="Arial"/>
                          <a:cs typeface="Arial"/>
                        </a:rPr>
                        <a:t>severe</a:t>
                      </a:r>
                      <a:r>
                        <a:rPr sz="1000" b="1" spc="-80">
                          <a:latin typeface="Arial"/>
                          <a:cs typeface="Arial"/>
                        </a:rPr>
                        <a:t> </a:t>
                      </a:r>
                      <a:r>
                        <a:rPr sz="1000" b="1" spc="-35">
                          <a:latin typeface="Arial"/>
                          <a:cs typeface="Arial"/>
                        </a:rPr>
                        <a:t>or</a:t>
                      </a:r>
                      <a:r>
                        <a:rPr sz="1000" b="1" spc="-75">
                          <a:latin typeface="Arial"/>
                          <a:cs typeface="Arial"/>
                        </a:rPr>
                        <a:t> </a:t>
                      </a:r>
                      <a:r>
                        <a:rPr sz="1000" b="1" spc="-10">
                          <a:latin typeface="Arial"/>
                          <a:cs typeface="Arial"/>
                        </a:rPr>
                        <a:t>urgent</a:t>
                      </a:r>
                      <a:endParaRPr sz="1000">
                        <a:latin typeface="Arial"/>
                        <a:cs typeface="Arial"/>
                      </a:endParaRPr>
                    </a:p>
                    <a:p>
                      <a:pPr marL="69215" marR="77470" indent="-6985">
                        <a:lnSpc>
                          <a:spcPct val="75800"/>
                        </a:lnSpc>
                        <a:spcBef>
                          <a:spcPts val="400"/>
                        </a:spcBef>
                        <a:buSzPct val="90909"/>
                        <a:buChar char="•"/>
                        <a:tabLst>
                          <a:tab pos="119380" algn="l"/>
                        </a:tabLst>
                      </a:pPr>
                      <a:r>
                        <a:rPr sz="1000" b="1" spc="-65">
                          <a:latin typeface="Arial"/>
                          <a:cs typeface="Arial"/>
                        </a:rPr>
                        <a:t>	Conditions</a:t>
                      </a:r>
                      <a:r>
                        <a:rPr sz="1000" b="1" spc="-60">
                          <a:latin typeface="Arial"/>
                          <a:cs typeface="Arial"/>
                        </a:rPr>
                        <a:t> </a:t>
                      </a:r>
                      <a:r>
                        <a:rPr sz="1000" b="1" spc="-55">
                          <a:latin typeface="Arial"/>
                          <a:cs typeface="Arial"/>
                        </a:rPr>
                        <a:t>have</a:t>
                      </a:r>
                      <a:r>
                        <a:rPr sz="1000" b="1" spc="-60">
                          <a:latin typeface="Arial"/>
                          <a:cs typeface="Arial"/>
                        </a:rPr>
                        <a:t> </a:t>
                      </a:r>
                      <a:r>
                        <a:rPr sz="1000" b="1" spc="-55">
                          <a:latin typeface="Arial"/>
                          <a:cs typeface="Arial"/>
                        </a:rPr>
                        <a:t>been </a:t>
                      </a:r>
                      <a:r>
                        <a:rPr sz="1000" b="1" spc="-35">
                          <a:latin typeface="Arial"/>
                          <a:cs typeface="Arial"/>
                        </a:rPr>
                        <a:t>on- </a:t>
                      </a:r>
                      <a:r>
                        <a:rPr sz="1000" b="1" spc="-50">
                          <a:latin typeface="Arial"/>
                          <a:cs typeface="Arial"/>
                        </a:rPr>
                        <a:t>going</a:t>
                      </a:r>
                      <a:r>
                        <a:rPr sz="1000" b="1" spc="-114">
                          <a:latin typeface="Arial"/>
                          <a:cs typeface="Arial"/>
                        </a:rPr>
                        <a:t> </a:t>
                      </a:r>
                      <a:r>
                        <a:rPr sz="1000" b="1" spc="-40">
                          <a:latin typeface="Arial"/>
                          <a:cs typeface="Arial"/>
                        </a:rPr>
                        <a:t>for</a:t>
                      </a:r>
                      <a:r>
                        <a:rPr sz="1000" b="1" spc="-114">
                          <a:latin typeface="Arial"/>
                          <a:cs typeface="Arial"/>
                        </a:rPr>
                        <a:t> </a:t>
                      </a:r>
                      <a:r>
                        <a:rPr sz="1000" b="1" spc="-30">
                          <a:latin typeface="Arial"/>
                          <a:cs typeface="Arial"/>
                        </a:rPr>
                        <a:t>+3</a:t>
                      </a:r>
                      <a:r>
                        <a:rPr sz="1000" b="1" spc="-114">
                          <a:latin typeface="Arial"/>
                          <a:cs typeface="Arial"/>
                        </a:rPr>
                        <a:t> </a:t>
                      </a:r>
                      <a:r>
                        <a:rPr sz="1000" b="1" spc="-10">
                          <a:latin typeface="Arial"/>
                          <a:cs typeface="Arial"/>
                        </a:rPr>
                        <a:t>weeks</a:t>
                      </a:r>
                      <a:endParaRPr sz="1000">
                        <a:latin typeface="Arial"/>
                        <a:cs typeface="Arial"/>
                      </a:endParaRPr>
                    </a:p>
                  </a:txBody>
                  <a:tcPr marL="0" marR="0" marT="46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040"/>
                        </a:lnSpc>
                        <a:buSzPct val="90909"/>
                        <a:buChar char="•"/>
                        <a:tabLst>
                          <a:tab pos="113030" algn="l"/>
                        </a:tabLst>
                      </a:pPr>
                      <a:r>
                        <a:rPr sz="1000" b="1" spc="-60">
                          <a:latin typeface="Arial"/>
                          <a:cs typeface="Arial"/>
                        </a:rPr>
                        <a:t>Chest</a:t>
                      </a:r>
                      <a:r>
                        <a:rPr sz="1000" b="1" spc="-85">
                          <a:latin typeface="Arial"/>
                          <a:cs typeface="Arial"/>
                        </a:rPr>
                        <a:t> </a:t>
                      </a:r>
                      <a:r>
                        <a:rPr sz="1000" b="1" spc="-55">
                          <a:latin typeface="Arial"/>
                          <a:cs typeface="Arial"/>
                        </a:rPr>
                        <a:t>pain</a:t>
                      </a:r>
                      <a:r>
                        <a:rPr sz="1000" b="1" spc="-80">
                          <a:latin typeface="Arial"/>
                          <a:cs typeface="Arial"/>
                        </a:rPr>
                        <a:t> </a:t>
                      </a:r>
                      <a:r>
                        <a:rPr sz="1000" b="1">
                          <a:latin typeface="Arial"/>
                          <a:cs typeface="Arial"/>
                        </a:rPr>
                        <a:t>/</a:t>
                      </a:r>
                      <a:r>
                        <a:rPr sz="1000" b="1" spc="-85">
                          <a:latin typeface="Arial"/>
                          <a:cs typeface="Arial"/>
                        </a:rPr>
                        <a:t> </a:t>
                      </a:r>
                      <a:r>
                        <a:rPr sz="1000" b="1" spc="-20">
                          <a:latin typeface="Arial"/>
                          <a:cs typeface="Arial"/>
                        </a:rPr>
                        <a:t>pain</a:t>
                      </a:r>
                      <a:endParaRPr sz="1000">
                        <a:latin typeface="Arial"/>
                        <a:cs typeface="Arial"/>
                      </a:endParaRPr>
                    </a:p>
                    <a:p>
                      <a:pPr marL="75565">
                        <a:lnSpc>
                          <a:spcPts val="950"/>
                        </a:lnSpc>
                      </a:pPr>
                      <a:r>
                        <a:rPr sz="1000" b="1" spc="-55">
                          <a:latin typeface="Arial"/>
                          <a:cs typeface="Arial"/>
                        </a:rPr>
                        <a:t>radiating</a:t>
                      </a:r>
                      <a:r>
                        <a:rPr sz="1000" b="1" spc="-75">
                          <a:latin typeface="Arial"/>
                          <a:cs typeface="Arial"/>
                        </a:rPr>
                        <a:t> </a:t>
                      </a:r>
                      <a:r>
                        <a:rPr sz="1000" b="1" spc="-50">
                          <a:latin typeface="Arial"/>
                          <a:cs typeface="Arial"/>
                        </a:rPr>
                        <a:t>into</a:t>
                      </a:r>
                      <a:r>
                        <a:rPr sz="1000" b="1" spc="-70">
                          <a:latin typeface="Arial"/>
                          <a:cs typeface="Arial"/>
                        </a:rPr>
                        <a:t> </a:t>
                      </a:r>
                      <a:r>
                        <a:rPr sz="1000" b="1" spc="-45">
                          <a:latin typeface="Arial"/>
                          <a:cs typeface="Arial"/>
                        </a:rPr>
                        <a:t>the</a:t>
                      </a:r>
                      <a:r>
                        <a:rPr sz="1000" b="1" spc="-70">
                          <a:latin typeface="Arial"/>
                          <a:cs typeface="Arial"/>
                        </a:rPr>
                        <a:t> </a:t>
                      </a:r>
                      <a:r>
                        <a:rPr sz="1000" b="1" spc="-10">
                          <a:latin typeface="Arial"/>
                          <a:cs typeface="Arial"/>
                        </a:rPr>
                        <a:t>shoulder</a:t>
                      </a:r>
                      <a:endParaRPr sz="1000">
                        <a:latin typeface="Arial"/>
                        <a:cs typeface="Arial"/>
                      </a:endParaRPr>
                    </a:p>
                    <a:p>
                      <a:pPr marL="75565" marR="178435" indent="-19685">
                        <a:lnSpc>
                          <a:spcPct val="75800"/>
                        </a:lnSpc>
                        <a:spcBef>
                          <a:spcPts val="110"/>
                        </a:spcBef>
                        <a:buSzPct val="90909"/>
                        <a:buChar char="•"/>
                        <a:tabLst>
                          <a:tab pos="113030" algn="l"/>
                        </a:tabLst>
                      </a:pPr>
                      <a:r>
                        <a:rPr sz="1000" b="1" spc="-65">
                          <a:latin typeface="Arial"/>
                          <a:cs typeface="Arial"/>
                        </a:rPr>
                        <a:t>	Pharmacy</a:t>
                      </a:r>
                      <a:r>
                        <a:rPr sz="1000" b="1" spc="-60">
                          <a:latin typeface="Arial"/>
                          <a:cs typeface="Arial"/>
                        </a:rPr>
                        <a:t> </a:t>
                      </a:r>
                      <a:r>
                        <a:rPr sz="1000" b="1" spc="-55">
                          <a:latin typeface="Arial"/>
                          <a:cs typeface="Arial"/>
                        </a:rPr>
                        <a:t>treatment</a:t>
                      </a:r>
                      <a:r>
                        <a:rPr sz="1000" b="1" spc="-60">
                          <a:latin typeface="Arial"/>
                          <a:cs typeface="Arial"/>
                        </a:rPr>
                        <a:t> </a:t>
                      </a:r>
                      <a:r>
                        <a:rPr sz="1000" b="1" spc="-35">
                          <a:latin typeface="Arial"/>
                          <a:cs typeface="Arial"/>
                        </a:rPr>
                        <a:t>not </a:t>
                      </a:r>
                      <a:r>
                        <a:rPr sz="1000" b="1" spc="-10">
                          <a:latin typeface="Arial"/>
                          <a:cs typeface="Arial"/>
                        </a:rPr>
                        <a:t>worked</a:t>
                      </a:r>
                      <a:endParaRPr sz="1000">
                        <a:latin typeface="Arial"/>
                        <a:cs typeface="Arial"/>
                      </a:endParaRPr>
                    </a:p>
                    <a:p>
                      <a:pPr marL="113030" indent="-57150">
                        <a:lnSpc>
                          <a:spcPts val="930"/>
                        </a:lnSpc>
                        <a:buSzPct val="90909"/>
                        <a:buChar char="•"/>
                        <a:tabLst>
                          <a:tab pos="113030" algn="l"/>
                        </a:tabLst>
                      </a:pPr>
                      <a:r>
                        <a:rPr sz="1000" b="1" spc="-60">
                          <a:latin typeface="Arial"/>
                          <a:cs typeface="Arial"/>
                        </a:rPr>
                        <a:t>Sudden</a:t>
                      </a:r>
                      <a:r>
                        <a:rPr sz="1000" b="1" spc="-70">
                          <a:latin typeface="Arial"/>
                          <a:cs typeface="Arial"/>
                        </a:rPr>
                        <a:t> </a:t>
                      </a:r>
                      <a:r>
                        <a:rPr sz="1000" b="1" spc="-10">
                          <a:latin typeface="Arial"/>
                          <a:cs typeface="Arial"/>
                        </a:rPr>
                        <a:t>onset</a:t>
                      </a:r>
                      <a:endParaRPr sz="100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9"/>
                  </a:ext>
                </a:extLst>
              </a:tr>
              <a:tr h="957040">
                <a:tc>
                  <a:txBody>
                    <a:bodyPr/>
                    <a:lstStyle/>
                    <a:p>
                      <a:pPr>
                        <a:lnSpc>
                          <a:spcPct val="100000"/>
                        </a:lnSpc>
                        <a:spcBef>
                          <a:spcPts val="875"/>
                        </a:spcBef>
                      </a:pPr>
                      <a:endParaRPr sz="1100">
                        <a:latin typeface="Times New Roman"/>
                        <a:cs typeface="Times New Roman"/>
                      </a:endParaRPr>
                    </a:p>
                    <a:p>
                      <a:pPr marR="62230" algn="r">
                        <a:lnSpc>
                          <a:spcPct val="100000"/>
                        </a:lnSpc>
                      </a:pPr>
                      <a:r>
                        <a:rPr sz="1100" b="1" spc="-20">
                          <a:latin typeface="Arial"/>
                          <a:cs typeface="Arial"/>
                        </a:rPr>
                        <a:t>SKIN</a:t>
                      </a:r>
                      <a:endParaRPr sz="1100">
                        <a:latin typeface="Arial"/>
                        <a:cs typeface="Arial"/>
                      </a:endParaRPr>
                    </a:p>
                  </a:txBody>
                  <a:tcPr marL="0" marR="0" marT="100853"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71120" marR="407034" indent="-6985">
                        <a:lnSpc>
                          <a:spcPct val="75800"/>
                        </a:lnSpc>
                        <a:spcBef>
                          <a:spcPts val="165"/>
                        </a:spcBef>
                        <a:buSzPct val="90909"/>
                        <a:buChar char="•"/>
                        <a:tabLst>
                          <a:tab pos="121285" algn="l"/>
                        </a:tabLst>
                      </a:pPr>
                      <a:r>
                        <a:rPr sz="1000" b="1" spc="-50">
                          <a:latin typeface="Arial"/>
                          <a:cs typeface="Arial"/>
                        </a:rPr>
                        <a:t>	Acne,</a:t>
                      </a:r>
                      <a:r>
                        <a:rPr sz="1000" b="1" spc="-100">
                          <a:latin typeface="Arial"/>
                          <a:cs typeface="Arial"/>
                        </a:rPr>
                        <a:t> </a:t>
                      </a:r>
                      <a:r>
                        <a:rPr sz="1000" b="1" spc="-55">
                          <a:latin typeface="Arial"/>
                          <a:cs typeface="Arial"/>
                        </a:rPr>
                        <a:t>spots</a:t>
                      </a:r>
                      <a:r>
                        <a:rPr sz="1000" b="1" spc="-95">
                          <a:latin typeface="Arial"/>
                          <a:cs typeface="Arial"/>
                        </a:rPr>
                        <a:t> </a:t>
                      </a:r>
                      <a:r>
                        <a:rPr sz="1000" b="1" spc="-55">
                          <a:latin typeface="Arial"/>
                          <a:cs typeface="Arial"/>
                        </a:rPr>
                        <a:t>and </a:t>
                      </a:r>
                      <a:r>
                        <a:rPr sz="1000" b="1" spc="-10">
                          <a:latin typeface="Arial"/>
                          <a:cs typeface="Arial"/>
                        </a:rPr>
                        <a:t>pimples</a:t>
                      </a:r>
                      <a:endParaRPr sz="1000">
                        <a:latin typeface="Arial"/>
                        <a:cs typeface="Arial"/>
                      </a:endParaRPr>
                    </a:p>
                    <a:p>
                      <a:pPr marL="121285" indent="-57150">
                        <a:lnSpc>
                          <a:spcPts val="790"/>
                        </a:lnSpc>
                        <a:buSzPct val="90909"/>
                        <a:buChar char="•"/>
                        <a:tabLst>
                          <a:tab pos="121285" algn="l"/>
                        </a:tabLst>
                      </a:pPr>
                      <a:r>
                        <a:rPr sz="1000" b="1" spc="-55">
                          <a:latin typeface="Arial"/>
                          <a:cs typeface="Arial"/>
                        </a:rPr>
                        <a:t>Athlete's </a:t>
                      </a:r>
                      <a:r>
                        <a:rPr sz="1000" b="1" spc="-20">
                          <a:latin typeface="Arial"/>
                          <a:cs typeface="Arial"/>
                        </a:rPr>
                        <a:t>foot</a:t>
                      </a:r>
                      <a:endParaRPr sz="1000">
                        <a:latin typeface="Arial"/>
                        <a:cs typeface="Arial"/>
                      </a:endParaRPr>
                    </a:p>
                    <a:p>
                      <a:pPr marL="121285" indent="-57150">
                        <a:lnSpc>
                          <a:spcPts val="950"/>
                        </a:lnSpc>
                        <a:buSzPct val="90909"/>
                        <a:buChar char="•"/>
                        <a:tabLst>
                          <a:tab pos="121285" algn="l"/>
                        </a:tabLst>
                      </a:pPr>
                      <a:r>
                        <a:rPr sz="1000" b="1" spc="-55">
                          <a:latin typeface="Arial"/>
                          <a:cs typeface="Arial"/>
                        </a:rPr>
                        <a:t>Blisters</a:t>
                      </a:r>
                      <a:r>
                        <a:rPr sz="1000" b="1" spc="-80">
                          <a:latin typeface="Arial"/>
                          <a:cs typeface="Arial"/>
                        </a:rPr>
                        <a:t> </a:t>
                      </a:r>
                      <a:r>
                        <a:rPr sz="1000" b="1" spc="-40">
                          <a:latin typeface="Arial"/>
                          <a:cs typeface="Arial"/>
                        </a:rPr>
                        <a:t>on</a:t>
                      </a:r>
                      <a:r>
                        <a:rPr sz="1000" b="1" spc="-75">
                          <a:latin typeface="Arial"/>
                          <a:cs typeface="Arial"/>
                        </a:rPr>
                        <a:t> </a:t>
                      </a:r>
                      <a:r>
                        <a:rPr sz="1000" b="1" spc="-20">
                          <a:latin typeface="Arial"/>
                          <a:cs typeface="Arial"/>
                        </a:rPr>
                        <a:t>foot</a:t>
                      </a:r>
                      <a:endParaRPr sz="1000">
                        <a:latin typeface="Arial"/>
                        <a:cs typeface="Arial"/>
                      </a:endParaRPr>
                    </a:p>
                    <a:p>
                      <a:pPr marL="121285" indent="-57150">
                        <a:lnSpc>
                          <a:spcPts val="1000"/>
                        </a:lnSpc>
                        <a:buSzPct val="90909"/>
                        <a:buChar char="•"/>
                        <a:tabLst>
                          <a:tab pos="121285" algn="l"/>
                        </a:tabLst>
                      </a:pPr>
                      <a:r>
                        <a:rPr sz="1000" b="1" spc="-55">
                          <a:latin typeface="Arial"/>
                          <a:cs typeface="Arial"/>
                        </a:rPr>
                        <a:t>Dermatitis</a:t>
                      </a:r>
                      <a:r>
                        <a:rPr sz="1000" b="1" spc="-85">
                          <a:latin typeface="Arial"/>
                          <a:cs typeface="Arial"/>
                        </a:rPr>
                        <a:t> </a:t>
                      </a:r>
                      <a:r>
                        <a:rPr sz="1000" b="1">
                          <a:latin typeface="Arial"/>
                          <a:cs typeface="Arial"/>
                        </a:rPr>
                        <a:t>/</a:t>
                      </a:r>
                      <a:r>
                        <a:rPr sz="1000" b="1" spc="-85">
                          <a:latin typeface="Arial"/>
                          <a:cs typeface="Arial"/>
                        </a:rPr>
                        <a:t> </a:t>
                      </a:r>
                      <a:r>
                        <a:rPr sz="1000" b="1" spc="-50">
                          <a:latin typeface="Arial"/>
                          <a:cs typeface="Arial"/>
                        </a:rPr>
                        <a:t>dry</a:t>
                      </a:r>
                      <a:r>
                        <a:rPr sz="1000" b="1" spc="-80">
                          <a:latin typeface="Arial"/>
                          <a:cs typeface="Arial"/>
                        </a:rPr>
                        <a:t> </a:t>
                      </a:r>
                      <a:r>
                        <a:rPr sz="1000" b="1" spc="-20">
                          <a:latin typeface="Arial"/>
                          <a:cs typeface="Arial"/>
                        </a:rPr>
                        <a:t>skin</a:t>
                      </a:r>
                      <a:endParaRPr sz="1000">
                        <a:latin typeface="Arial"/>
                        <a:cs typeface="Arial"/>
                      </a:endParaRPr>
                    </a:p>
                    <a:p>
                      <a:pPr marL="121285" indent="-57150">
                        <a:lnSpc>
                          <a:spcPts val="1090"/>
                        </a:lnSpc>
                        <a:buSzPct val="90909"/>
                        <a:buChar char="•"/>
                        <a:tabLst>
                          <a:tab pos="121285" algn="l"/>
                        </a:tabLst>
                      </a:pPr>
                      <a:r>
                        <a:rPr sz="1000" b="1" spc="-50">
                          <a:latin typeface="Arial"/>
                          <a:cs typeface="Arial"/>
                        </a:rPr>
                        <a:t>Hair</a:t>
                      </a:r>
                      <a:r>
                        <a:rPr sz="1000" b="1" spc="-85">
                          <a:latin typeface="Arial"/>
                          <a:cs typeface="Arial"/>
                        </a:rPr>
                        <a:t> </a:t>
                      </a:r>
                      <a:r>
                        <a:rPr sz="1000" b="1" spc="-20">
                          <a:latin typeface="Arial"/>
                          <a:cs typeface="Arial"/>
                        </a:rPr>
                        <a:t>loss</a:t>
                      </a:r>
                      <a:endParaRPr sz="1000">
                        <a:latin typeface="Arial"/>
                        <a:cs typeface="Arial"/>
                      </a:endParaRPr>
                    </a:p>
                  </a:txBody>
                  <a:tcPr marL="0" marR="0" marT="190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010"/>
                        </a:lnSpc>
                        <a:buSzPct val="90909"/>
                        <a:buChar char="•"/>
                        <a:tabLst>
                          <a:tab pos="120650" algn="l"/>
                        </a:tabLst>
                      </a:pPr>
                      <a:r>
                        <a:rPr sz="1000" b="1" spc="-50">
                          <a:latin typeface="Arial"/>
                          <a:cs typeface="Arial"/>
                        </a:rPr>
                        <a:t>Hay</a:t>
                      </a:r>
                      <a:r>
                        <a:rPr sz="1000" b="1" spc="-95">
                          <a:latin typeface="Arial"/>
                          <a:cs typeface="Arial"/>
                        </a:rPr>
                        <a:t> </a:t>
                      </a:r>
                      <a:r>
                        <a:rPr sz="1000" b="1" spc="-10">
                          <a:latin typeface="Arial"/>
                          <a:cs typeface="Arial"/>
                        </a:rPr>
                        <a:t>fever</a:t>
                      </a:r>
                      <a:endParaRPr sz="1000">
                        <a:latin typeface="Arial"/>
                        <a:cs typeface="Arial"/>
                      </a:endParaRPr>
                    </a:p>
                    <a:p>
                      <a:pPr marL="120650" indent="-57150">
                        <a:lnSpc>
                          <a:spcPts val="1000"/>
                        </a:lnSpc>
                        <a:buSzPct val="90909"/>
                        <a:buChar char="•"/>
                        <a:tabLst>
                          <a:tab pos="120650" algn="l"/>
                        </a:tabLst>
                      </a:pPr>
                      <a:r>
                        <a:rPr sz="1000" b="1" spc="-60">
                          <a:latin typeface="Arial"/>
                          <a:cs typeface="Arial"/>
                        </a:rPr>
                        <a:t>Nappy</a:t>
                      </a:r>
                      <a:r>
                        <a:rPr sz="1000" b="1" spc="-65">
                          <a:latin typeface="Arial"/>
                          <a:cs typeface="Arial"/>
                        </a:rPr>
                        <a:t> </a:t>
                      </a:r>
                      <a:r>
                        <a:rPr sz="1000" b="1" spc="-20">
                          <a:latin typeface="Arial"/>
                          <a:cs typeface="Arial"/>
                        </a:rPr>
                        <a:t>rash</a:t>
                      </a:r>
                      <a:endParaRPr sz="1000">
                        <a:latin typeface="Arial"/>
                        <a:cs typeface="Arial"/>
                      </a:endParaRPr>
                    </a:p>
                    <a:p>
                      <a:pPr marL="120650" indent="-57150">
                        <a:lnSpc>
                          <a:spcPts val="950"/>
                        </a:lnSpc>
                        <a:buSzPct val="90909"/>
                        <a:buChar char="•"/>
                        <a:tabLst>
                          <a:tab pos="120650" algn="l"/>
                        </a:tabLst>
                      </a:pPr>
                      <a:r>
                        <a:rPr sz="1000" b="1" spc="-50">
                          <a:latin typeface="Arial"/>
                          <a:cs typeface="Arial"/>
                        </a:rPr>
                        <a:t>Oral</a:t>
                      </a:r>
                      <a:r>
                        <a:rPr sz="1000" b="1" spc="-80">
                          <a:latin typeface="Arial"/>
                          <a:cs typeface="Arial"/>
                        </a:rPr>
                        <a:t> </a:t>
                      </a:r>
                      <a:r>
                        <a:rPr sz="1000" b="1" spc="-10">
                          <a:latin typeface="Arial"/>
                          <a:cs typeface="Arial"/>
                        </a:rPr>
                        <a:t>thrush</a:t>
                      </a:r>
                      <a:endParaRPr sz="1000">
                        <a:latin typeface="Arial"/>
                        <a:cs typeface="Arial"/>
                      </a:endParaRPr>
                    </a:p>
                    <a:p>
                      <a:pPr marL="120650" indent="-57150">
                        <a:lnSpc>
                          <a:spcPts val="950"/>
                        </a:lnSpc>
                        <a:buSzPct val="90909"/>
                        <a:buChar char="•"/>
                        <a:tabLst>
                          <a:tab pos="120650" algn="l"/>
                        </a:tabLst>
                      </a:pPr>
                      <a:r>
                        <a:rPr sz="1000" b="1" spc="-55">
                          <a:latin typeface="Arial"/>
                          <a:cs typeface="Arial"/>
                        </a:rPr>
                        <a:t>Rash</a:t>
                      </a:r>
                      <a:r>
                        <a:rPr sz="1000" b="1" spc="-95">
                          <a:latin typeface="Arial"/>
                          <a:cs typeface="Arial"/>
                        </a:rPr>
                        <a:t> </a:t>
                      </a:r>
                      <a:r>
                        <a:rPr sz="1000" b="1">
                          <a:latin typeface="Arial"/>
                          <a:cs typeface="Arial"/>
                        </a:rPr>
                        <a:t>-</a:t>
                      </a:r>
                      <a:r>
                        <a:rPr sz="1000" b="1" spc="-95">
                          <a:latin typeface="Arial"/>
                          <a:cs typeface="Arial"/>
                        </a:rPr>
                        <a:t> </a:t>
                      </a:r>
                      <a:r>
                        <a:rPr sz="1000" b="1" spc="-10">
                          <a:latin typeface="Arial"/>
                          <a:cs typeface="Arial"/>
                        </a:rPr>
                        <a:t>allergy</a:t>
                      </a:r>
                      <a:endParaRPr sz="1000">
                        <a:latin typeface="Arial"/>
                        <a:cs typeface="Arial"/>
                      </a:endParaRPr>
                    </a:p>
                    <a:p>
                      <a:pPr marL="70485" marR="703580" indent="-6985">
                        <a:lnSpc>
                          <a:spcPct val="75800"/>
                        </a:lnSpc>
                        <a:spcBef>
                          <a:spcPts val="90"/>
                        </a:spcBef>
                        <a:buSzPct val="90909"/>
                        <a:buChar char="•"/>
                        <a:tabLst>
                          <a:tab pos="120650" algn="l"/>
                        </a:tabLst>
                      </a:pPr>
                      <a:r>
                        <a:rPr sz="1000" b="1" spc="-50">
                          <a:latin typeface="Arial"/>
                          <a:cs typeface="Arial"/>
                        </a:rPr>
                        <a:t>	Ringworm/ </a:t>
                      </a:r>
                      <a:r>
                        <a:rPr sz="1000" b="1" spc="-65">
                          <a:latin typeface="Arial"/>
                          <a:cs typeface="Arial"/>
                        </a:rPr>
                        <a:t>threadworm</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345"/>
                        </a:spcBef>
                        <a:buSzPct val="90909"/>
                        <a:buChar char="•"/>
                        <a:tabLst>
                          <a:tab pos="120014" algn="l"/>
                        </a:tabLst>
                      </a:pPr>
                      <a:r>
                        <a:rPr sz="1000" b="1" spc="-10">
                          <a:latin typeface="Arial"/>
                          <a:cs typeface="Arial"/>
                        </a:rPr>
                        <a:t>Scabies</a:t>
                      </a:r>
                      <a:endParaRPr sz="1000">
                        <a:latin typeface="Arial"/>
                        <a:cs typeface="Arial"/>
                      </a:endParaRPr>
                    </a:p>
                    <a:p>
                      <a:pPr marL="120014" indent="-57150">
                        <a:lnSpc>
                          <a:spcPts val="1000"/>
                        </a:lnSpc>
                        <a:buSzPct val="90909"/>
                        <a:buChar char="•"/>
                        <a:tabLst>
                          <a:tab pos="120014" algn="l"/>
                        </a:tabLst>
                      </a:pPr>
                      <a:r>
                        <a:rPr sz="1000" b="1" spc="-55">
                          <a:latin typeface="Arial"/>
                          <a:cs typeface="Arial"/>
                        </a:rPr>
                        <a:t>Skin</a:t>
                      </a:r>
                      <a:r>
                        <a:rPr sz="1000" b="1" spc="-80">
                          <a:latin typeface="Arial"/>
                          <a:cs typeface="Arial"/>
                        </a:rPr>
                        <a:t> </a:t>
                      </a:r>
                      <a:r>
                        <a:rPr sz="1000" b="1" spc="-10">
                          <a:latin typeface="Arial"/>
                          <a:cs typeface="Arial"/>
                        </a:rPr>
                        <a:t>dressings</a:t>
                      </a:r>
                      <a:endParaRPr sz="1000">
                        <a:latin typeface="Arial"/>
                        <a:cs typeface="Arial"/>
                      </a:endParaRPr>
                    </a:p>
                    <a:p>
                      <a:pPr marL="120014" indent="-57150">
                        <a:lnSpc>
                          <a:spcPts val="950"/>
                        </a:lnSpc>
                        <a:buSzPct val="90909"/>
                        <a:buChar char="•"/>
                        <a:tabLst>
                          <a:tab pos="120014" algn="l"/>
                        </a:tabLst>
                      </a:pPr>
                      <a:r>
                        <a:rPr sz="1000" b="1" spc="-55">
                          <a:latin typeface="Arial"/>
                          <a:cs typeface="Arial"/>
                        </a:rPr>
                        <a:t>Skin</a:t>
                      </a:r>
                      <a:r>
                        <a:rPr sz="1000" b="1" spc="-80">
                          <a:latin typeface="Arial"/>
                          <a:cs typeface="Arial"/>
                        </a:rPr>
                        <a:t> </a:t>
                      </a:r>
                      <a:r>
                        <a:rPr sz="1000" b="1" spc="-20">
                          <a:latin typeface="Arial"/>
                          <a:cs typeface="Arial"/>
                        </a:rPr>
                        <a:t>rash</a:t>
                      </a:r>
                      <a:endParaRPr sz="1000">
                        <a:latin typeface="Arial"/>
                        <a:cs typeface="Arial"/>
                      </a:endParaRPr>
                    </a:p>
                    <a:p>
                      <a:pPr marL="120014" indent="-57150">
                        <a:lnSpc>
                          <a:spcPts val="950"/>
                        </a:lnSpc>
                        <a:buSzPct val="90909"/>
                        <a:buChar char="•"/>
                        <a:tabLst>
                          <a:tab pos="120014" algn="l"/>
                        </a:tabLst>
                      </a:pPr>
                      <a:r>
                        <a:rPr sz="1000" b="1" spc="-10">
                          <a:latin typeface="Arial"/>
                          <a:cs typeface="Arial"/>
                        </a:rPr>
                        <a:t>Warts/verrucae</a:t>
                      </a:r>
                      <a:endParaRPr sz="1000">
                        <a:latin typeface="Arial"/>
                        <a:cs typeface="Arial"/>
                      </a:endParaRPr>
                    </a:p>
                    <a:p>
                      <a:pPr marL="120014" indent="-57150">
                        <a:lnSpc>
                          <a:spcPts val="1160"/>
                        </a:lnSpc>
                        <a:buSzPct val="90909"/>
                        <a:buChar char="•"/>
                        <a:tabLst>
                          <a:tab pos="120014" algn="l"/>
                        </a:tabLst>
                      </a:pPr>
                      <a:r>
                        <a:rPr sz="1000" b="1" spc="-65">
                          <a:latin typeface="Arial"/>
                          <a:cs typeface="Arial"/>
                        </a:rPr>
                        <a:t>Wound</a:t>
                      </a:r>
                      <a:r>
                        <a:rPr sz="1000" b="1" spc="-70">
                          <a:latin typeface="Arial"/>
                          <a:cs typeface="Arial"/>
                        </a:rPr>
                        <a:t> </a:t>
                      </a:r>
                      <a:r>
                        <a:rPr sz="1000" b="1" spc="-10">
                          <a:latin typeface="Arial"/>
                          <a:cs typeface="Arial"/>
                        </a:rPr>
                        <a:t>problems</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215" marR="226060" indent="-6985">
                        <a:lnSpc>
                          <a:spcPct val="75800"/>
                        </a:lnSpc>
                        <a:spcBef>
                          <a:spcPts val="865"/>
                        </a:spcBef>
                        <a:buSzPct val="90909"/>
                        <a:buChar char="•"/>
                        <a:tabLst>
                          <a:tab pos="119380" algn="l"/>
                        </a:tabLst>
                      </a:pPr>
                      <a:r>
                        <a:rPr sz="1000" b="1" spc="-60">
                          <a:latin typeface="Arial"/>
                          <a:cs typeface="Arial"/>
                        </a:rPr>
                        <a:t>	Condition</a:t>
                      </a:r>
                      <a:r>
                        <a:rPr sz="1000" b="1" spc="-65">
                          <a:latin typeface="Arial"/>
                          <a:cs typeface="Arial"/>
                        </a:rPr>
                        <a:t> </a:t>
                      </a:r>
                      <a:r>
                        <a:rPr sz="1000" b="1" spc="-60">
                          <a:latin typeface="Arial"/>
                          <a:cs typeface="Arial"/>
                        </a:rPr>
                        <a:t>described </a:t>
                      </a:r>
                      <a:r>
                        <a:rPr sz="1000" b="1" spc="-25">
                          <a:latin typeface="Arial"/>
                          <a:cs typeface="Arial"/>
                        </a:rPr>
                        <a:t>as </a:t>
                      </a:r>
                      <a:r>
                        <a:rPr sz="1000" b="1" spc="-60">
                          <a:latin typeface="Arial"/>
                          <a:cs typeface="Arial"/>
                        </a:rPr>
                        <a:t>severe</a:t>
                      </a:r>
                      <a:r>
                        <a:rPr sz="1000" b="1" spc="-80">
                          <a:latin typeface="Arial"/>
                          <a:cs typeface="Arial"/>
                        </a:rPr>
                        <a:t> </a:t>
                      </a:r>
                      <a:r>
                        <a:rPr sz="1000" b="1" spc="-35">
                          <a:latin typeface="Arial"/>
                          <a:cs typeface="Arial"/>
                        </a:rPr>
                        <a:t>or</a:t>
                      </a:r>
                      <a:r>
                        <a:rPr sz="1000" b="1" spc="-75">
                          <a:latin typeface="Arial"/>
                          <a:cs typeface="Arial"/>
                        </a:rPr>
                        <a:t> </a:t>
                      </a:r>
                      <a:r>
                        <a:rPr sz="1000" b="1" spc="-10">
                          <a:latin typeface="Arial"/>
                          <a:cs typeface="Arial"/>
                        </a:rPr>
                        <a:t>urgent</a:t>
                      </a:r>
                      <a:endParaRPr sz="1000">
                        <a:latin typeface="Arial"/>
                        <a:cs typeface="Arial"/>
                      </a:endParaRPr>
                    </a:p>
                    <a:p>
                      <a:pPr marL="69215" marR="77470" indent="-6985">
                        <a:lnSpc>
                          <a:spcPct val="68200"/>
                        </a:lnSpc>
                        <a:spcBef>
                          <a:spcPts val="600"/>
                        </a:spcBef>
                        <a:buSzPct val="90909"/>
                        <a:buChar char="•"/>
                        <a:tabLst>
                          <a:tab pos="119380" algn="l"/>
                        </a:tabLst>
                      </a:pPr>
                      <a:r>
                        <a:rPr sz="1000" b="1" spc="-65">
                          <a:latin typeface="Arial"/>
                          <a:cs typeface="Arial"/>
                        </a:rPr>
                        <a:t>	Conditions</a:t>
                      </a:r>
                      <a:r>
                        <a:rPr sz="1000" b="1" spc="-60">
                          <a:latin typeface="Arial"/>
                          <a:cs typeface="Arial"/>
                        </a:rPr>
                        <a:t> </a:t>
                      </a:r>
                      <a:r>
                        <a:rPr sz="1000" b="1" spc="-55">
                          <a:latin typeface="Arial"/>
                          <a:cs typeface="Arial"/>
                        </a:rPr>
                        <a:t>have</a:t>
                      </a:r>
                      <a:r>
                        <a:rPr sz="1000" b="1" spc="-60">
                          <a:latin typeface="Arial"/>
                          <a:cs typeface="Arial"/>
                        </a:rPr>
                        <a:t> </a:t>
                      </a:r>
                      <a:r>
                        <a:rPr sz="1000" b="1" spc="-55">
                          <a:latin typeface="Arial"/>
                          <a:cs typeface="Arial"/>
                        </a:rPr>
                        <a:t>been </a:t>
                      </a:r>
                      <a:r>
                        <a:rPr sz="1000" b="1" spc="-35">
                          <a:latin typeface="Arial"/>
                          <a:cs typeface="Arial"/>
                        </a:rPr>
                        <a:t>on- </a:t>
                      </a:r>
                      <a:r>
                        <a:rPr sz="1000" b="1" spc="-50">
                          <a:latin typeface="Arial"/>
                          <a:cs typeface="Arial"/>
                        </a:rPr>
                        <a:t>going</a:t>
                      </a:r>
                      <a:r>
                        <a:rPr sz="1000" b="1" spc="-114">
                          <a:latin typeface="Arial"/>
                          <a:cs typeface="Arial"/>
                        </a:rPr>
                        <a:t> </a:t>
                      </a:r>
                      <a:r>
                        <a:rPr sz="1000" b="1" spc="-40">
                          <a:latin typeface="Arial"/>
                          <a:cs typeface="Arial"/>
                        </a:rPr>
                        <a:t>for</a:t>
                      </a:r>
                      <a:r>
                        <a:rPr sz="1000" b="1" spc="-114">
                          <a:latin typeface="Arial"/>
                          <a:cs typeface="Arial"/>
                        </a:rPr>
                        <a:t> </a:t>
                      </a:r>
                      <a:r>
                        <a:rPr sz="1000" b="1" spc="-30">
                          <a:latin typeface="Arial"/>
                          <a:cs typeface="Arial"/>
                        </a:rPr>
                        <a:t>+3</a:t>
                      </a:r>
                      <a:r>
                        <a:rPr sz="1000" b="1" spc="-114">
                          <a:latin typeface="Arial"/>
                          <a:cs typeface="Arial"/>
                        </a:rPr>
                        <a:t> </a:t>
                      </a:r>
                      <a:r>
                        <a:rPr sz="1000" b="1" spc="-10">
                          <a:latin typeface="Arial"/>
                          <a:cs typeface="Arial"/>
                        </a:rPr>
                        <a:t>weeks</a:t>
                      </a:r>
                      <a:endParaRPr sz="1000">
                        <a:latin typeface="Arial"/>
                        <a:cs typeface="Arial"/>
                      </a:endParaRPr>
                    </a:p>
                  </a:txBody>
                  <a:tcPr marL="0" marR="0" marT="99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75565" marR="178435" indent="-19685">
                        <a:lnSpc>
                          <a:spcPct val="75800"/>
                        </a:lnSpc>
                        <a:spcBef>
                          <a:spcPts val="665"/>
                        </a:spcBef>
                        <a:buSzPct val="90909"/>
                        <a:buChar char="•"/>
                        <a:tabLst>
                          <a:tab pos="113030" algn="l"/>
                        </a:tabLst>
                      </a:pPr>
                      <a:r>
                        <a:rPr sz="1000" b="1" spc="-65">
                          <a:latin typeface="Arial"/>
                          <a:cs typeface="Arial"/>
                        </a:rPr>
                        <a:t>	Pharmacy</a:t>
                      </a:r>
                      <a:r>
                        <a:rPr sz="1000" b="1" spc="-60">
                          <a:latin typeface="Arial"/>
                          <a:cs typeface="Arial"/>
                        </a:rPr>
                        <a:t> </a:t>
                      </a:r>
                      <a:r>
                        <a:rPr sz="1000" b="1" spc="-55">
                          <a:latin typeface="Arial"/>
                          <a:cs typeface="Arial"/>
                        </a:rPr>
                        <a:t>treatment</a:t>
                      </a:r>
                      <a:r>
                        <a:rPr sz="1000" b="1" spc="-60">
                          <a:latin typeface="Arial"/>
                          <a:cs typeface="Arial"/>
                        </a:rPr>
                        <a:t> </a:t>
                      </a:r>
                      <a:r>
                        <a:rPr sz="1000" b="1" spc="-35">
                          <a:latin typeface="Arial"/>
                          <a:cs typeface="Arial"/>
                        </a:rPr>
                        <a:t>not </a:t>
                      </a:r>
                      <a:r>
                        <a:rPr sz="1000" b="1" spc="-10">
                          <a:latin typeface="Arial"/>
                          <a:cs typeface="Arial"/>
                        </a:rPr>
                        <a:t>worked</a:t>
                      </a:r>
                      <a:endParaRPr sz="1000">
                        <a:latin typeface="Arial"/>
                        <a:cs typeface="Arial"/>
                      </a:endParaRPr>
                    </a:p>
                    <a:p>
                      <a:pPr marL="75565" marR="356235" indent="-19685">
                        <a:lnSpc>
                          <a:spcPct val="68200"/>
                        </a:lnSpc>
                        <a:spcBef>
                          <a:spcPts val="100"/>
                        </a:spcBef>
                        <a:buSzPct val="90909"/>
                        <a:buChar char="•"/>
                        <a:tabLst>
                          <a:tab pos="113030" algn="l"/>
                        </a:tabLst>
                      </a:pPr>
                      <a:r>
                        <a:rPr sz="1000" b="1" spc="-55">
                          <a:latin typeface="Arial"/>
                          <a:cs typeface="Arial"/>
                        </a:rPr>
                        <a:t>	Skin</a:t>
                      </a:r>
                      <a:r>
                        <a:rPr sz="1000" b="1" spc="-80">
                          <a:latin typeface="Arial"/>
                          <a:cs typeface="Arial"/>
                        </a:rPr>
                        <a:t> </a:t>
                      </a:r>
                      <a:r>
                        <a:rPr sz="1000" b="1" spc="-60">
                          <a:latin typeface="Arial"/>
                          <a:cs typeface="Arial"/>
                        </a:rPr>
                        <a:t>lesions</a:t>
                      </a:r>
                      <a:r>
                        <a:rPr sz="1000" b="1" spc="-80">
                          <a:latin typeface="Arial"/>
                          <a:cs typeface="Arial"/>
                        </a:rPr>
                        <a:t> </a:t>
                      </a:r>
                      <a:r>
                        <a:rPr sz="1000" b="1">
                          <a:latin typeface="Arial"/>
                          <a:cs typeface="Arial"/>
                        </a:rPr>
                        <a:t>/</a:t>
                      </a:r>
                      <a:r>
                        <a:rPr sz="1000" b="1" spc="-80">
                          <a:latin typeface="Arial"/>
                          <a:cs typeface="Arial"/>
                        </a:rPr>
                        <a:t> </a:t>
                      </a:r>
                      <a:r>
                        <a:rPr sz="1000" b="1" spc="-55">
                          <a:latin typeface="Arial"/>
                          <a:cs typeface="Arial"/>
                        </a:rPr>
                        <a:t>blisters </a:t>
                      </a:r>
                      <a:r>
                        <a:rPr sz="1000" b="1" spc="-50">
                          <a:latin typeface="Arial"/>
                          <a:cs typeface="Arial"/>
                        </a:rPr>
                        <a:t>with</a:t>
                      </a:r>
                      <a:r>
                        <a:rPr sz="1000" b="1" spc="-90">
                          <a:latin typeface="Arial"/>
                          <a:cs typeface="Arial"/>
                        </a:rPr>
                        <a:t> </a:t>
                      </a:r>
                      <a:r>
                        <a:rPr sz="1000" b="1" spc="-10">
                          <a:latin typeface="Arial"/>
                          <a:cs typeface="Arial"/>
                        </a:rPr>
                        <a:t>discharge</a:t>
                      </a:r>
                      <a:endParaRPr sz="1000">
                        <a:latin typeface="Arial"/>
                        <a:cs typeface="Arial"/>
                      </a:endParaRPr>
                    </a:p>
                    <a:p>
                      <a:pPr marL="113030" indent="-57150">
                        <a:lnSpc>
                          <a:spcPts val="1000"/>
                        </a:lnSpc>
                        <a:buSzPct val="90909"/>
                        <a:buChar char="•"/>
                        <a:tabLst>
                          <a:tab pos="113030" algn="l"/>
                        </a:tabLst>
                      </a:pPr>
                      <a:r>
                        <a:rPr sz="1000" b="1" spc="-60">
                          <a:latin typeface="Arial"/>
                          <a:cs typeface="Arial"/>
                        </a:rPr>
                        <a:t>Diabetes</a:t>
                      </a:r>
                      <a:r>
                        <a:rPr sz="1000" b="1" spc="-65">
                          <a:latin typeface="Arial"/>
                          <a:cs typeface="Arial"/>
                        </a:rPr>
                        <a:t> </a:t>
                      </a:r>
                      <a:r>
                        <a:rPr sz="1000" b="1" spc="-10">
                          <a:latin typeface="Arial"/>
                          <a:cs typeface="Arial"/>
                        </a:rPr>
                        <a:t>related?</a:t>
                      </a:r>
                      <a:endParaRPr sz="1000">
                        <a:latin typeface="Arial"/>
                        <a:cs typeface="Arial"/>
                      </a:endParaRPr>
                    </a:p>
                  </a:txBody>
                  <a:tcPr marL="0" marR="0" marT="76648"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10"/>
                  </a:ext>
                </a:extLst>
              </a:tr>
              <a:tr h="506436">
                <a:tc>
                  <a:txBody>
                    <a:bodyPr/>
                    <a:lstStyle/>
                    <a:p>
                      <a:pPr marR="54610" algn="r">
                        <a:lnSpc>
                          <a:spcPct val="100000"/>
                        </a:lnSpc>
                        <a:spcBef>
                          <a:spcPts val="1355"/>
                        </a:spcBef>
                      </a:pPr>
                      <a:r>
                        <a:rPr sz="1100" b="1" spc="-70">
                          <a:latin typeface="Arial"/>
                          <a:cs typeface="Arial"/>
                        </a:rPr>
                        <a:t>MOUTH</a:t>
                      </a:r>
                      <a:r>
                        <a:rPr sz="1100" b="1" spc="-100">
                          <a:latin typeface="Arial"/>
                          <a:cs typeface="Arial"/>
                        </a:rPr>
                        <a:t> </a:t>
                      </a:r>
                      <a:r>
                        <a:rPr sz="1100" b="1" spc="-10">
                          <a:latin typeface="Arial"/>
                          <a:cs typeface="Arial"/>
                        </a:rPr>
                        <a:t>/</a:t>
                      </a:r>
                      <a:r>
                        <a:rPr sz="1100" b="1" spc="-95">
                          <a:latin typeface="Arial"/>
                          <a:cs typeface="Arial"/>
                        </a:rPr>
                        <a:t> </a:t>
                      </a:r>
                      <a:r>
                        <a:rPr sz="1100" b="1" spc="-10">
                          <a:latin typeface="Arial"/>
                          <a:cs typeface="Arial"/>
                        </a:rPr>
                        <a:t>THROAT</a:t>
                      </a:r>
                      <a:endParaRPr sz="1100">
                        <a:latin typeface="Arial"/>
                        <a:cs typeface="Arial"/>
                      </a:endParaRPr>
                    </a:p>
                  </a:txBody>
                  <a:tcPr marL="0" marR="0" marT="15617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345"/>
                        </a:spcBef>
                        <a:buSzPct val="90909"/>
                        <a:buChar char="•"/>
                        <a:tabLst>
                          <a:tab pos="121285" algn="l"/>
                        </a:tabLst>
                      </a:pPr>
                      <a:r>
                        <a:rPr sz="1000" b="1" spc="-55">
                          <a:latin typeface="Arial"/>
                          <a:cs typeface="Arial"/>
                        </a:rPr>
                        <a:t>Cold</a:t>
                      </a:r>
                      <a:r>
                        <a:rPr sz="1000" b="1" spc="-80">
                          <a:latin typeface="Arial"/>
                          <a:cs typeface="Arial"/>
                        </a:rPr>
                        <a:t> </a:t>
                      </a:r>
                      <a:r>
                        <a:rPr sz="1000" b="1" spc="-55">
                          <a:latin typeface="Arial"/>
                          <a:cs typeface="Arial"/>
                        </a:rPr>
                        <a:t>sore</a:t>
                      </a:r>
                      <a:r>
                        <a:rPr sz="1000" b="1" spc="-80">
                          <a:latin typeface="Arial"/>
                          <a:cs typeface="Arial"/>
                        </a:rPr>
                        <a:t> </a:t>
                      </a:r>
                      <a:r>
                        <a:rPr sz="1000" b="1" spc="-10">
                          <a:latin typeface="Arial"/>
                          <a:cs typeface="Arial"/>
                        </a:rPr>
                        <a:t>blisters</a:t>
                      </a:r>
                      <a:endParaRPr sz="1000">
                        <a:latin typeface="Arial"/>
                        <a:cs typeface="Arial"/>
                      </a:endParaRPr>
                    </a:p>
                    <a:p>
                      <a:pPr marL="121285" indent="-57150">
                        <a:lnSpc>
                          <a:spcPts val="1000"/>
                        </a:lnSpc>
                        <a:buSzPct val="90909"/>
                        <a:buChar char="•"/>
                        <a:tabLst>
                          <a:tab pos="121285" algn="l"/>
                        </a:tabLst>
                      </a:pPr>
                      <a:r>
                        <a:rPr sz="1000" b="1" spc="-60">
                          <a:latin typeface="Arial"/>
                          <a:cs typeface="Arial"/>
                        </a:rPr>
                        <a:t>Flu-</a:t>
                      </a:r>
                      <a:r>
                        <a:rPr sz="1000" b="1" spc="-45">
                          <a:latin typeface="Arial"/>
                          <a:cs typeface="Arial"/>
                        </a:rPr>
                        <a:t>like</a:t>
                      </a:r>
                      <a:r>
                        <a:rPr sz="1000" b="1" spc="-114">
                          <a:latin typeface="Arial"/>
                          <a:cs typeface="Arial"/>
                        </a:rPr>
                        <a:t> </a:t>
                      </a:r>
                      <a:r>
                        <a:rPr sz="1000" b="1" spc="-10">
                          <a:latin typeface="Arial"/>
                          <a:cs typeface="Arial"/>
                        </a:rPr>
                        <a:t>symptoms</a:t>
                      </a:r>
                      <a:endParaRPr sz="1000">
                        <a:latin typeface="Arial"/>
                        <a:cs typeface="Arial"/>
                      </a:endParaRPr>
                    </a:p>
                    <a:p>
                      <a:pPr marL="121285" indent="-57150">
                        <a:lnSpc>
                          <a:spcPts val="1160"/>
                        </a:lnSpc>
                        <a:buSzPct val="90909"/>
                        <a:buChar char="•"/>
                        <a:tabLst>
                          <a:tab pos="121285" algn="l"/>
                        </a:tabLst>
                      </a:pPr>
                      <a:r>
                        <a:rPr sz="1000" b="1" spc="-10">
                          <a:latin typeface="Arial"/>
                          <a:cs typeface="Arial"/>
                        </a:rPr>
                        <a:t>Hoarseness</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60"/>
                        </a:lnSpc>
                        <a:spcBef>
                          <a:spcPts val="345"/>
                        </a:spcBef>
                        <a:buSzPct val="90909"/>
                        <a:buChar char="•"/>
                        <a:tabLst>
                          <a:tab pos="120650" algn="l"/>
                        </a:tabLst>
                      </a:pPr>
                      <a:r>
                        <a:rPr sz="1000" b="1" spc="-60">
                          <a:latin typeface="Arial"/>
                          <a:cs typeface="Arial"/>
                        </a:rPr>
                        <a:t>Mouth</a:t>
                      </a:r>
                      <a:r>
                        <a:rPr sz="1000" b="1" spc="-65">
                          <a:latin typeface="Arial"/>
                          <a:cs typeface="Arial"/>
                        </a:rPr>
                        <a:t> </a:t>
                      </a:r>
                      <a:r>
                        <a:rPr sz="1000" b="1" spc="-10">
                          <a:latin typeface="Arial"/>
                          <a:cs typeface="Arial"/>
                        </a:rPr>
                        <a:t>ulcers</a:t>
                      </a:r>
                      <a:endParaRPr sz="1000">
                        <a:latin typeface="Arial"/>
                        <a:cs typeface="Arial"/>
                      </a:endParaRPr>
                    </a:p>
                    <a:p>
                      <a:pPr marL="120650" indent="-57150">
                        <a:lnSpc>
                          <a:spcPts val="1000"/>
                        </a:lnSpc>
                        <a:buSzPct val="90909"/>
                        <a:buChar char="•"/>
                        <a:tabLst>
                          <a:tab pos="120650" algn="l"/>
                        </a:tabLst>
                      </a:pPr>
                      <a:r>
                        <a:rPr sz="1000" b="1" spc="-60">
                          <a:latin typeface="Arial"/>
                          <a:cs typeface="Arial"/>
                        </a:rPr>
                        <a:t>Sore</a:t>
                      </a:r>
                      <a:r>
                        <a:rPr sz="1000" b="1" spc="-75">
                          <a:latin typeface="Arial"/>
                          <a:cs typeface="Arial"/>
                        </a:rPr>
                        <a:t> </a:t>
                      </a:r>
                      <a:r>
                        <a:rPr sz="1000" b="1" spc="-20">
                          <a:latin typeface="Arial"/>
                          <a:cs typeface="Arial"/>
                        </a:rPr>
                        <a:t>mouth</a:t>
                      </a:r>
                      <a:endParaRPr sz="1000">
                        <a:latin typeface="Arial"/>
                        <a:cs typeface="Arial"/>
                      </a:endParaRPr>
                    </a:p>
                    <a:p>
                      <a:pPr marL="120650" indent="-57150">
                        <a:lnSpc>
                          <a:spcPts val="1160"/>
                        </a:lnSpc>
                        <a:buSzPct val="90909"/>
                        <a:buChar char="•"/>
                        <a:tabLst>
                          <a:tab pos="120650" algn="l"/>
                        </a:tabLst>
                      </a:pPr>
                      <a:r>
                        <a:rPr sz="1000" b="1" spc="-60">
                          <a:latin typeface="Arial"/>
                          <a:cs typeface="Arial"/>
                        </a:rPr>
                        <a:t>Sore</a:t>
                      </a:r>
                      <a:r>
                        <a:rPr sz="1000" b="1" spc="-75">
                          <a:latin typeface="Arial"/>
                          <a:cs typeface="Arial"/>
                        </a:rPr>
                        <a:t> </a:t>
                      </a:r>
                      <a:r>
                        <a:rPr sz="1000" b="1" spc="-10">
                          <a:latin typeface="Arial"/>
                          <a:cs typeface="Arial"/>
                        </a:rPr>
                        <a:t>throat</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345"/>
                        </a:spcBef>
                        <a:buSzPct val="90909"/>
                        <a:buChar char="•"/>
                        <a:tabLst>
                          <a:tab pos="120014" algn="l"/>
                        </a:tabLst>
                      </a:pPr>
                      <a:r>
                        <a:rPr sz="1000" b="1" spc="-50">
                          <a:latin typeface="Arial"/>
                          <a:cs typeface="Arial"/>
                        </a:rPr>
                        <a:t>Oral</a:t>
                      </a:r>
                      <a:r>
                        <a:rPr sz="1000" b="1" spc="-80">
                          <a:latin typeface="Arial"/>
                          <a:cs typeface="Arial"/>
                        </a:rPr>
                        <a:t> </a:t>
                      </a:r>
                      <a:r>
                        <a:rPr sz="1000" b="1" spc="-10">
                          <a:latin typeface="Arial"/>
                          <a:cs typeface="Arial"/>
                        </a:rPr>
                        <a:t>thrush</a:t>
                      </a:r>
                      <a:endParaRPr sz="1000">
                        <a:latin typeface="Arial"/>
                        <a:cs typeface="Arial"/>
                      </a:endParaRPr>
                    </a:p>
                    <a:p>
                      <a:pPr marL="120014" indent="-57150">
                        <a:lnSpc>
                          <a:spcPts val="1000"/>
                        </a:lnSpc>
                        <a:buSzPct val="90909"/>
                        <a:buChar char="•"/>
                        <a:tabLst>
                          <a:tab pos="120014" algn="l"/>
                        </a:tabLst>
                      </a:pPr>
                      <a:r>
                        <a:rPr sz="1000" b="1" spc="-10">
                          <a:latin typeface="Arial"/>
                          <a:cs typeface="Arial"/>
                        </a:rPr>
                        <a:t>Teething</a:t>
                      </a:r>
                      <a:endParaRPr sz="1000">
                        <a:latin typeface="Arial"/>
                        <a:cs typeface="Arial"/>
                      </a:endParaRPr>
                    </a:p>
                    <a:p>
                      <a:pPr marL="120014" indent="-57150">
                        <a:lnSpc>
                          <a:spcPts val="1160"/>
                        </a:lnSpc>
                        <a:buSzPct val="90909"/>
                        <a:buChar char="•"/>
                        <a:tabLst>
                          <a:tab pos="120014" algn="l"/>
                        </a:tabLst>
                      </a:pPr>
                      <a:r>
                        <a:rPr sz="1000" b="1" spc="-10">
                          <a:latin typeface="Arial"/>
                          <a:cs typeface="Arial"/>
                        </a:rPr>
                        <a:t>Toothache</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345"/>
                        </a:spcBef>
                        <a:buSzPct val="90909"/>
                        <a:buChar char="•"/>
                        <a:tabLst>
                          <a:tab pos="119380" algn="l"/>
                        </a:tabLst>
                      </a:pPr>
                      <a:r>
                        <a:rPr sz="1000" b="1" spc="-60">
                          <a:latin typeface="Arial"/>
                          <a:cs typeface="Arial"/>
                        </a:rPr>
                        <a:t>Lasted</a:t>
                      </a:r>
                      <a:r>
                        <a:rPr sz="1000" b="1" spc="-95">
                          <a:latin typeface="Arial"/>
                          <a:cs typeface="Arial"/>
                        </a:rPr>
                        <a:t> </a:t>
                      </a:r>
                      <a:r>
                        <a:rPr sz="1000" b="1" spc="-40">
                          <a:latin typeface="Arial"/>
                          <a:cs typeface="Arial"/>
                        </a:rPr>
                        <a:t>+10</a:t>
                      </a:r>
                      <a:r>
                        <a:rPr sz="1000" b="1" spc="-90">
                          <a:latin typeface="Arial"/>
                          <a:cs typeface="Arial"/>
                        </a:rPr>
                        <a:t> </a:t>
                      </a:r>
                      <a:r>
                        <a:rPr sz="1000" b="1" spc="-20">
                          <a:latin typeface="Arial"/>
                          <a:cs typeface="Arial"/>
                        </a:rPr>
                        <a:t>days</a:t>
                      </a:r>
                      <a:endParaRPr sz="1000">
                        <a:latin typeface="Arial"/>
                        <a:cs typeface="Arial"/>
                      </a:endParaRPr>
                    </a:p>
                    <a:p>
                      <a:pPr marL="119380" indent="-57150">
                        <a:lnSpc>
                          <a:spcPts val="1000"/>
                        </a:lnSpc>
                        <a:buSzPct val="90909"/>
                        <a:buChar char="•"/>
                        <a:tabLst>
                          <a:tab pos="119380" algn="l"/>
                        </a:tabLst>
                      </a:pPr>
                      <a:r>
                        <a:rPr sz="1000" b="1" spc="-75">
                          <a:latin typeface="Arial"/>
                          <a:cs typeface="Arial"/>
                        </a:rPr>
                        <a:t>Swollen</a:t>
                      </a:r>
                      <a:r>
                        <a:rPr sz="1000" b="1" spc="-105">
                          <a:latin typeface="Arial"/>
                          <a:cs typeface="Arial"/>
                        </a:rPr>
                        <a:t> </a:t>
                      </a:r>
                      <a:r>
                        <a:rPr sz="1000" b="1" spc="-75">
                          <a:latin typeface="Arial"/>
                          <a:cs typeface="Arial"/>
                        </a:rPr>
                        <a:t>painful</a:t>
                      </a:r>
                      <a:r>
                        <a:rPr sz="1000" b="1" spc="-100">
                          <a:latin typeface="Arial"/>
                          <a:cs typeface="Arial"/>
                        </a:rPr>
                        <a:t> </a:t>
                      </a:r>
                      <a:r>
                        <a:rPr sz="1000" b="1" spc="-20">
                          <a:latin typeface="Arial"/>
                          <a:cs typeface="Arial"/>
                        </a:rPr>
                        <a:t>gums</a:t>
                      </a:r>
                      <a:endParaRPr sz="1000">
                        <a:latin typeface="Arial"/>
                        <a:cs typeface="Arial"/>
                      </a:endParaRPr>
                    </a:p>
                    <a:p>
                      <a:pPr marL="119380" indent="-57150">
                        <a:lnSpc>
                          <a:spcPts val="1160"/>
                        </a:lnSpc>
                        <a:buSzPct val="90909"/>
                        <a:buChar char="•"/>
                        <a:tabLst>
                          <a:tab pos="119380" algn="l"/>
                        </a:tabLst>
                      </a:pPr>
                      <a:r>
                        <a:rPr sz="1000" b="1" spc="-60">
                          <a:latin typeface="Arial"/>
                          <a:cs typeface="Arial"/>
                        </a:rPr>
                        <a:t>Sores</a:t>
                      </a:r>
                      <a:r>
                        <a:rPr sz="1000" b="1" spc="-100">
                          <a:latin typeface="Arial"/>
                          <a:cs typeface="Arial"/>
                        </a:rPr>
                        <a:t> </a:t>
                      </a:r>
                      <a:r>
                        <a:rPr sz="1000" b="1" spc="-50">
                          <a:latin typeface="Arial"/>
                          <a:cs typeface="Arial"/>
                        </a:rPr>
                        <a:t>inside</a:t>
                      </a:r>
                      <a:r>
                        <a:rPr sz="1000" b="1" spc="-95">
                          <a:latin typeface="Arial"/>
                          <a:cs typeface="Arial"/>
                        </a:rPr>
                        <a:t> </a:t>
                      </a:r>
                      <a:r>
                        <a:rPr sz="1000" b="1" spc="-10">
                          <a:latin typeface="Arial"/>
                          <a:cs typeface="Arial"/>
                        </a:rPr>
                        <a:t>mouth</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010"/>
                        </a:lnSpc>
                        <a:buSzPct val="90909"/>
                        <a:buChar char="•"/>
                        <a:tabLst>
                          <a:tab pos="113030" algn="l"/>
                        </a:tabLst>
                      </a:pPr>
                      <a:r>
                        <a:rPr sz="1000" b="1" spc="-60">
                          <a:latin typeface="Arial"/>
                          <a:cs typeface="Arial"/>
                        </a:rPr>
                        <a:t>Unable</a:t>
                      </a:r>
                      <a:r>
                        <a:rPr sz="1000" b="1" spc="-80">
                          <a:latin typeface="Arial"/>
                          <a:cs typeface="Arial"/>
                        </a:rPr>
                        <a:t> </a:t>
                      </a:r>
                      <a:r>
                        <a:rPr sz="1000" b="1" spc="-35">
                          <a:latin typeface="Arial"/>
                          <a:cs typeface="Arial"/>
                        </a:rPr>
                        <a:t>to</a:t>
                      </a:r>
                      <a:r>
                        <a:rPr sz="1000" b="1" spc="-80">
                          <a:latin typeface="Arial"/>
                          <a:cs typeface="Arial"/>
                        </a:rPr>
                        <a:t> </a:t>
                      </a:r>
                      <a:r>
                        <a:rPr sz="1000" b="1" spc="-10">
                          <a:latin typeface="Arial"/>
                          <a:cs typeface="Arial"/>
                        </a:rPr>
                        <a:t>swallow</a:t>
                      </a:r>
                      <a:endParaRPr sz="1000">
                        <a:latin typeface="Arial"/>
                        <a:cs typeface="Arial"/>
                      </a:endParaRPr>
                    </a:p>
                    <a:p>
                      <a:pPr marL="113030" indent="-57150">
                        <a:lnSpc>
                          <a:spcPts val="1000"/>
                        </a:lnSpc>
                        <a:buSzPct val="90909"/>
                        <a:buChar char="•"/>
                        <a:tabLst>
                          <a:tab pos="113030" algn="l"/>
                        </a:tabLst>
                      </a:pPr>
                      <a:r>
                        <a:rPr sz="1000" b="1" spc="-55">
                          <a:latin typeface="Arial"/>
                          <a:cs typeface="Arial"/>
                        </a:rPr>
                        <a:t>Patient</a:t>
                      </a:r>
                      <a:r>
                        <a:rPr sz="1000" b="1" spc="-75">
                          <a:latin typeface="Arial"/>
                          <a:cs typeface="Arial"/>
                        </a:rPr>
                        <a:t> </a:t>
                      </a:r>
                      <a:r>
                        <a:rPr sz="1000" b="1" spc="-55">
                          <a:latin typeface="Arial"/>
                          <a:cs typeface="Arial"/>
                        </a:rPr>
                        <a:t>has</a:t>
                      </a:r>
                      <a:r>
                        <a:rPr sz="1000" b="1" spc="-70">
                          <a:latin typeface="Arial"/>
                          <a:cs typeface="Arial"/>
                        </a:rPr>
                        <a:t> </a:t>
                      </a:r>
                      <a:r>
                        <a:rPr sz="1000" b="1" spc="-60">
                          <a:latin typeface="Arial"/>
                          <a:cs typeface="Arial"/>
                        </a:rPr>
                        <a:t>poor</a:t>
                      </a:r>
                      <a:r>
                        <a:rPr sz="1000" b="1" spc="-70">
                          <a:latin typeface="Arial"/>
                          <a:cs typeface="Arial"/>
                        </a:rPr>
                        <a:t> </a:t>
                      </a:r>
                      <a:r>
                        <a:rPr sz="1000" b="1" spc="-10">
                          <a:latin typeface="Arial"/>
                          <a:cs typeface="Arial"/>
                        </a:rPr>
                        <a:t>immune</a:t>
                      </a:r>
                      <a:endParaRPr sz="1000">
                        <a:latin typeface="Arial"/>
                        <a:cs typeface="Arial"/>
                      </a:endParaRPr>
                    </a:p>
                    <a:p>
                      <a:pPr marL="75565">
                        <a:lnSpc>
                          <a:spcPts val="950"/>
                        </a:lnSpc>
                      </a:pPr>
                      <a:r>
                        <a:rPr sz="1000" b="1" spc="-10">
                          <a:latin typeface="Arial"/>
                          <a:cs typeface="Arial"/>
                        </a:rPr>
                        <a:t>system</a:t>
                      </a:r>
                      <a:endParaRPr sz="1000">
                        <a:latin typeface="Arial"/>
                        <a:cs typeface="Arial"/>
                      </a:endParaRPr>
                    </a:p>
                    <a:p>
                      <a:pPr marL="113030" indent="-57150">
                        <a:lnSpc>
                          <a:spcPts val="1105"/>
                        </a:lnSpc>
                        <a:buSzPct val="90909"/>
                        <a:buChar char="•"/>
                        <a:tabLst>
                          <a:tab pos="113030" algn="l"/>
                        </a:tabLst>
                      </a:pPr>
                      <a:r>
                        <a:rPr sz="1000" b="1" spc="-75">
                          <a:latin typeface="Arial"/>
                          <a:cs typeface="Arial"/>
                        </a:rPr>
                        <a:t>Voice </a:t>
                      </a:r>
                      <a:r>
                        <a:rPr sz="1000" b="1" spc="-10">
                          <a:latin typeface="Arial"/>
                          <a:cs typeface="Arial"/>
                        </a:rPr>
                        <a:t>change</a:t>
                      </a:r>
                      <a:endParaRPr sz="100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11"/>
                  </a:ext>
                </a:extLst>
              </a:tr>
              <a:tr h="485684">
                <a:tc>
                  <a:txBody>
                    <a:bodyPr/>
                    <a:lstStyle/>
                    <a:p>
                      <a:pPr marR="61594" algn="r">
                        <a:lnSpc>
                          <a:spcPct val="100000"/>
                        </a:lnSpc>
                        <a:spcBef>
                          <a:spcPts val="1355"/>
                        </a:spcBef>
                      </a:pPr>
                      <a:r>
                        <a:rPr sz="1100" b="1" spc="-10">
                          <a:latin typeface="Arial"/>
                          <a:cs typeface="Arial"/>
                        </a:rPr>
                        <a:t>SWELLING</a:t>
                      </a:r>
                      <a:endParaRPr sz="1100">
                        <a:latin typeface="Arial"/>
                        <a:cs typeface="Arial"/>
                      </a:endParaRPr>
                    </a:p>
                  </a:txBody>
                  <a:tcPr marL="0" marR="0" marT="156178" marB="0">
                    <a:lnL w="28575">
                      <a:solidFill>
                        <a:srgbClr val="000000"/>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D6D5D5">
                        <a:alpha val="37249"/>
                      </a:srgbClr>
                    </a:solidFill>
                  </a:tcPr>
                </a:tc>
                <a:tc>
                  <a:txBody>
                    <a:bodyPr/>
                    <a:lstStyle/>
                    <a:p>
                      <a:pPr marL="121285" indent="-57150">
                        <a:lnSpc>
                          <a:spcPts val="1160"/>
                        </a:lnSpc>
                        <a:spcBef>
                          <a:spcPts val="880"/>
                        </a:spcBef>
                        <a:buSzPct val="90909"/>
                        <a:buChar char="•"/>
                        <a:tabLst>
                          <a:tab pos="121285" algn="l"/>
                        </a:tabLst>
                      </a:pPr>
                      <a:r>
                        <a:rPr sz="1000" b="1" spc="-50">
                          <a:latin typeface="Arial"/>
                          <a:cs typeface="Arial"/>
                        </a:rPr>
                        <a:t>Ankle</a:t>
                      </a:r>
                      <a:r>
                        <a:rPr sz="1000" b="1" spc="-95">
                          <a:latin typeface="Arial"/>
                          <a:cs typeface="Arial"/>
                        </a:rPr>
                        <a:t> </a:t>
                      </a:r>
                      <a:r>
                        <a:rPr sz="1000" b="1" spc="-35">
                          <a:latin typeface="Arial"/>
                          <a:cs typeface="Arial"/>
                        </a:rPr>
                        <a:t>or</a:t>
                      </a:r>
                      <a:r>
                        <a:rPr sz="1000" b="1" spc="-95">
                          <a:latin typeface="Arial"/>
                          <a:cs typeface="Arial"/>
                        </a:rPr>
                        <a:t> </a:t>
                      </a:r>
                      <a:r>
                        <a:rPr sz="1000" b="1" spc="-50">
                          <a:latin typeface="Arial"/>
                          <a:cs typeface="Arial"/>
                        </a:rPr>
                        <a:t>foot</a:t>
                      </a:r>
                      <a:r>
                        <a:rPr sz="1000" b="1" spc="-90">
                          <a:latin typeface="Arial"/>
                          <a:cs typeface="Arial"/>
                        </a:rPr>
                        <a:t> </a:t>
                      </a:r>
                      <a:r>
                        <a:rPr sz="1000" b="1" spc="-10">
                          <a:latin typeface="Arial"/>
                          <a:cs typeface="Arial"/>
                        </a:rPr>
                        <a:t>swelling</a:t>
                      </a:r>
                      <a:endParaRPr sz="1000">
                        <a:latin typeface="Arial"/>
                        <a:cs typeface="Arial"/>
                      </a:endParaRPr>
                    </a:p>
                    <a:p>
                      <a:pPr marL="121285" indent="-57150">
                        <a:lnSpc>
                          <a:spcPts val="1160"/>
                        </a:lnSpc>
                        <a:buSzPct val="90909"/>
                        <a:buChar char="•"/>
                        <a:tabLst>
                          <a:tab pos="121285" algn="l"/>
                        </a:tabLst>
                      </a:pPr>
                      <a:r>
                        <a:rPr sz="1000" b="1" spc="-55">
                          <a:latin typeface="Arial"/>
                          <a:cs typeface="Arial"/>
                        </a:rPr>
                        <a:t>Lower</a:t>
                      </a:r>
                      <a:r>
                        <a:rPr sz="1000" b="1" spc="-80">
                          <a:latin typeface="Arial"/>
                          <a:cs typeface="Arial"/>
                        </a:rPr>
                        <a:t> </a:t>
                      </a:r>
                      <a:r>
                        <a:rPr sz="1000" b="1" spc="-50">
                          <a:latin typeface="Arial"/>
                          <a:cs typeface="Arial"/>
                        </a:rPr>
                        <a:t>limb</a:t>
                      </a:r>
                      <a:r>
                        <a:rPr sz="1000" b="1" spc="-80">
                          <a:latin typeface="Arial"/>
                          <a:cs typeface="Arial"/>
                        </a:rPr>
                        <a:t> </a:t>
                      </a:r>
                      <a:r>
                        <a:rPr sz="1000" b="1" spc="-10">
                          <a:latin typeface="Arial"/>
                          <a:cs typeface="Arial"/>
                        </a:rPr>
                        <a:t>swelling</a:t>
                      </a:r>
                      <a:endParaRPr sz="1000">
                        <a:latin typeface="Arial"/>
                        <a:cs typeface="Arial"/>
                      </a:endParaRPr>
                    </a:p>
                  </a:txBody>
                  <a:tcPr marL="0" marR="0" marT="101429"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017100">
                        <a:alpha val="24218"/>
                      </a:srgbClr>
                    </a:solidFill>
                  </a:tcPr>
                </a:tc>
                <a:tc>
                  <a:txBody>
                    <a:bodyPr/>
                    <a:lstStyle/>
                    <a:p>
                      <a:pPr marL="120650" indent="-57150">
                        <a:lnSpc>
                          <a:spcPts val="1160"/>
                        </a:lnSpc>
                        <a:spcBef>
                          <a:spcPts val="380"/>
                        </a:spcBef>
                        <a:buSzPct val="90909"/>
                        <a:buChar char="•"/>
                        <a:tabLst>
                          <a:tab pos="120650" algn="l"/>
                        </a:tabLst>
                      </a:pPr>
                      <a:r>
                        <a:rPr sz="1000" b="1" spc="-50">
                          <a:latin typeface="Arial"/>
                          <a:cs typeface="Arial"/>
                        </a:rPr>
                        <a:t>Thigh</a:t>
                      </a:r>
                      <a:r>
                        <a:rPr sz="1000" b="1" spc="-114">
                          <a:latin typeface="Arial"/>
                          <a:cs typeface="Arial"/>
                        </a:rPr>
                        <a:t> </a:t>
                      </a:r>
                      <a:r>
                        <a:rPr sz="1000" b="1" spc="-30">
                          <a:latin typeface="Arial"/>
                          <a:cs typeface="Arial"/>
                        </a:rPr>
                        <a:t>or</a:t>
                      </a:r>
                      <a:r>
                        <a:rPr sz="1000" b="1" spc="-114">
                          <a:latin typeface="Arial"/>
                          <a:cs typeface="Arial"/>
                        </a:rPr>
                        <a:t> </a:t>
                      </a:r>
                      <a:r>
                        <a:rPr sz="1000" b="1" spc="-10">
                          <a:latin typeface="Arial"/>
                          <a:cs typeface="Arial"/>
                        </a:rPr>
                        <a:t>buttock</a:t>
                      </a:r>
                      <a:endParaRPr sz="1000">
                        <a:latin typeface="Arial"/>
                        <a:cs typeface="Arial"/>
                      </a:endParaRPr>
                    </a:p>
                    <a:p>
                      <a:pPr marL="70485">
                        <a:lnSpc>
                          <a:spcPts val="950"/>
                        </a:lnSpc>
                      </a:pPr>
                      <a:r>
                        <a:rPr sz="1000" b="1" spc="-10">
                          <a:latin typeface="Arial"/>
                          <a:cs typeface="Arial"/>
                        </a:rPr>
                        <a:t>swelling</a:t>
                      </a:r>
                      <a:endParaRPr sz="1000">
                        <a:latin typeface="Arial"/>
                        <a:cs typeface="Arial"/>
                      </a:endParaRPr>
                    </a:p>
                    <a:p>
                      <a:pPr marL="120650" indent="-57150">
                        <a:lnSpc>
                          <a:spcPts val="1110"/>
                        </a:lnSpc>
                        <a:buSzPct val="90909"/>
                        <a:buChar char="•"/>
                        <a:tabLst>
                          <a:tab pos="120650" algn="l"/>
                        </a:tabLst>
                      </a:pPr>
                      <a:r>
                        <a:rPr sz="1000" b="1" spc="-80">
                          <a:latin typeface="Arial"/>
                          <a:cs typeface="Arial"/>
                        </a:rPr>
                        <a:t>Toe</a:t>
                      </a:r>
                      <a:r>
                        <a:rPr sz="1000" b="1" spc="-90">
                          <a:latin typeface="Arial"/>
                          <a:cs typeface="Arial"/>
                        </a:rPr>
                        <a:t> </a:t>
                      </a:r>
                      <a:r>
                        <a:rPr sz="1000" b="1" spc="-55">
                          <a:latin typeface="Arial"/>
                          <a:cs typeface="Arial"/>
                        </a:rPr>
                        <a:t>pain</a:t>
                      </a:r>
                      <a:r>
                        <a:rPr sz="1000" b="1" spc="-95">
                          <a:latin typeface="Arial"/>
                          <a:cs typeface="Arial"/>
                        </a:rPr>
                        <a:t> </a:t>
                      </a:r>
                      <a:r>
                        <a:rPr sz="1000" b="1" spc="-40">
                          <a:latin typeface="Arial"/>
                          <a:cs typeface="Arial"/>
                        </a:rPr>
                        <a:t>or</a:t>
                      </a:r>
                      <a:r>
                        <a:rPr sz="1000" b="1" spc="-90">
                          <a:latin typeface="Arial"/>
                          <a:cs typeface="Arial"/>
                        </a:rPr>
                        <a:t> </a:t>
                      </a:r>
                      <a:r>
                        <a:rPr sz="1000" b="1" spc="-10">
                          <a:latin typeface="Arial"/>
                          <a:cs typeface="Arial"/>
                        </a:rPr>
                        <a:t>swelling</a:t>
                      </a:r>
                      <a:endParaRPr sz="1000">
                        <a:latin typeface="Arial"/>
                        <a:cs typeface="Arial"/>
                      </a:endParaRPr>
                    </a:p>
                  </a:txBody>
                  <a:tcPr marL="0" marR="0" marT="43799"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017100">
                        <a:alpha val="24218"/>
                      </a:srgbClr>
                    </a:solidFill>
                  </a:tcPr>
                </a:tc>
                <a:tc>
                  <a:txBody>
                    <a:bodyPr/>
                    <a:lstStyle/>
                    <a:p>
                      <a:pPr marL="69850" marR="160020" indent="-6985">
                        <a:lnSpc>
                          <a:spcPct val="75800"/>
                        </a:lnSpc>
                        <a:spcBef>
                          <a:spcPts val="1200"/>
                        </a:spcBef>
                        <a:buSzPct val="90909"/>
                        <a:buChar char="•"/>
                        <a:tabLst>
                          <a:tab pos="120014" algn="l"/>
                        </a:tabLst>
                      </a:pPr>
                      <a:r>
                        <a:rPr sz="1000" b="1" spc="-60">
                          <a:latin typeface="Arial"/>
                          <a:cs typeface="Arial"/>
                        </a:rPr>
                        <a:t>	Wrist,</a:t>
                      </a:r>
                      <a:r>
                        <a:rPr sz="1000" b="1" spc="-85">
                          <a:latin typeface="Arial"/>
                          <a:cs typeface="Arial"/>
                        </a:rPr>
                        <a:t> </a:t>
                      </a:r>
                      <a:r>
                        <a:rPr sz="1000" b="1" spc="-55">
                          <a:latin typeface="Arial"/>
                          <a:cs typeface="Arial"/>
                        </a:rPr>
                        <a:t>hand</a:t>
                      </a:r>
                      <a:r>
                        <a:rPr sz="1000" b="1" spc="-85">
                          <a:latin typeface="Arial"/>
                          <a:cs typeface="Arial"/>
                        </a:rPr>
                        <a:t> </a:t>
                      </a:r>
                      <a:r>
                        <a:rPr sz="1000" b="1" spc="-40">
                          <a:latin typeface="Arial"/>
                          <a:cs typeface="Arial"/>
                        </a:rPr>
                        <a:t>or</a:t>
                      </a:r>
                      <a:r>
                        <a:rPr sz="1000" b="1" spc="-85">
                          <a:latin typeface="Arial"/>
                          <a:cs typeface="Arial"/>
                        </a:rPr>
                        <a:t> </a:t>
                      </a:r>
                      <a:r>
                        <a:rPr sz="1000" b="1" spc="-45">
                          <a:latin typeface="Arial"/>
                          <a:cs typeface="Arial"/>
                        </a:rPr>
                        <a:t>finger </a:t>
                      </a:r>
                      <a:r>
                        <a:rPr sz="1000" b="1" spc="-10">
                          <a:latin typeface="Arial"/>
                          <a:cs typeface="Arial"/>
                        </a:rPr>
                        <a:t>swelling</a:t>
                      </a:r>
                      <a:endParaRPr sz="1000">
                        <a:latin typeface="Arial"/>
                        <a:cs typeface="Arial"/>
                      </a:endParaRPr>
                    </a:p>
                  </a:txBody>
                  <a:tcPr marL="0" marR="0" marT="138313"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017100">
                        <a:alpha val="24218"/>
                      </a:srgbClr>
                    </a:solidFill>
                  </a:tcPr>
                </a:tc>
                <a:tc>
                  <a:txBody>
                    <a:bodyPr/>
                    <a:lstStyle/>
                    <a:p>
                      <a:pPr marL="119380" indent="-57150">
                        <a:lnSpc>
                          <a:spcPts val="1045"/>
                        </a:lnSpc>
                        <a:buSzPct val="90909"/>
                        <a:buChar char="•"/>
                        <a:tabLst>
                          <a:tab pos="119380" algn="l"/>
                        </a:tabLst>
                      </a:pPr>
                      <a:r>
                        <a:rPr sz="1000" b="1" spc="-60">
                          <a:latin typeface="Arial"/>
                          <a:cs typeface="Arial"/>
                        </a:rPr>
                        <a:t>Condition</a:t>
                      </a:r>
                      <a:r>
                        <a:rPr sz="1000" b="1" spc="-65">
                          <a:latin typeface="Arial"/>
                          <a:cs typeface="Arial"/>
                        </a:rPr>
                        <a:t> </a:t>
                      </a:r>
                      <a:r>
                        <a:rPr sz="1000" b="1" spc="-60">
                          <a:latin typeface="Arial"/>
                          <a:cs typeface="Arial"/>
                        </a:rPr>
                        <a:t>described </a:t>
                      </a:r>
                      <a:r>
                        <a:rPr sz="1000" b="1" spc="-25">
                          <a:latin typeface="Arial"/>
                          <a:cs typeface="Arial"/>
                        </a:rPr>
                        <a:t>as</a:t>
                      </a:r>
                      <a:endParaRPr sz="1000">
                        <a:latin typeface="Arial"/>
                        <a:cs typeface="Arial"/>
                      </a:endParaRPr>
                    </a:p>
                    <a:p>
                      <a:pPr marL="69215">
                        <a:lnSpc>
                          <a:spcPts val="950"/>
                        </a:lnSpc>
                      </a:pPr>
                      <a:r>
                        <a:rPr sz="1000" b="1" spc="-60">
                          <a:latin typeface="Arial"/>
                          <a:cs typeface="Arial"/>
                        </a:rPr>
                        <a:t>severe</a:t>
                      </a:r>
                      <a:r>
                        <a:rPr sz="1000" b="1" spc="-80">
                          <a:latin typeface="Arial"/>
                          <a:cs typeface="Arial"/>
                        </a:rPr>
                        <a:t> </a:t>
                      </a:r>
                      <a:r>
                        <a:rPr sz="1000" b="1" spc="-35">
                          <a:latin typeface="Arial"/>
                          <a:cs typeface="Arial"/>
                        </a:rPr>
                        <a:t>or</a:t>
                      </a:r>
                      <a:r>
                        <a:rPr sz="1000" b="1" spc="-75">
                          <a:latin typeface="Arial"/>
                          <a:cs typeface="Arial"/>
                        </a:rPr>
                        <a:t> </a:t>
                      </a:r>
                      <a:r>
                        <a:rPr sz="1000" b="1" spc="-10">
                          <a:latin typeface="Arial"/>
                          <a:cs typeface="Arial"/>
                        </a:rPr>
                        <a:t>urgent</a:t>
                      </a:r>
                      <a:endParaRPr sz="1000">
                        <a:latin typeface="Arial"/>
                        <a:cs typeface="Arial"/>
                      </a:endParaRPr>
                    </a:p>
                    <a:p>
                      <a:pPr marL="69215" marR="120014" indent="-6985">
                        <a:lnSpc>
                          <a:spcPct val="75800"/>
                        </a:lnSpc>
                        <a:spcBef>
                          <a:spcPts val="110"/>
                        </a:spcBef>
                        <a:buSzPct val="90909"/>
                        <a:buChar char="•"/>
                        <a:tabLst>
                          <a:tab pos="119380" algn="l"/>
                        </a:tabLst>
                      </a:pPr>
                      <a:r>
                        <a:rPr sz="1000" b="1" spc="-60">
                          <a:latin typeface="Arial"/>
                          <a:cs typeface="Arial"/>
                        </a:rPr>
                        <a:t>	Condition</a:t>
                      </a:r>
                      <a:r>
                        <a:rPr sz="1000" b="1" spc="-70">
                          <a:latin typeface="Arial"/>
                          <a:cs typeface="Arial"/>
                        </a:rPr>
                        <a:t> </a:t>
                      </a:r>
                      <a:r>
                        <a:rPr sz="1000" b="1" spc="-60">
                          <a:latin typeface="Arial"/>
                          <a:cs typeface="Arial"/>
                        </a:rPr>
                        <a:t>ongoing</a:t>
                      </a:r>
                      <a:r>
                        <a:rPr sz="1000" b="1" spc="-70">
                          <a:latin typeface="Arial"/>
                          <a:cs typeface="Arial"/>
                        </a:rPr>
                        <a:t> </a:t>
                      </a:r>
                      <a:r>
                        <a:rPr sz="1000" b="1" spc="-45">
                          <a:latin typeface="Arial"/>
                          <a:cs typeface="Arial"/>
                        </a:rPr>
                        <a:t>for</a:t>
                      </a:r>
                      <a:r>
                        <a:rPr sz="1000" b="1" spc="-70">
                          <a:latin typeface="Arial"/>
                          <a:cs typeface="Arial"/>
                        </a:rPr>
                        <a:t> </a:t>
                      </a:r>
                      <a:r>
                        <a:rPr sz="1000" b="1" spc="-25">
                          <a:latin typeface="Arial"/>
                          <a:cs typeface="Arial"/>
                        </a:rPr>
                        <a:t>+3 </a:t>
                      </a:r>
                      <a:r>
                        <a:rPr sz="1000" b="1" spc="-10">
                          <a:latin typeface="Arial"/>
                          <a:cs typeface="Arial"/>
                        </a:rPr>
                        <a:t>weeks</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EE220C">
                        <a:alpha val="17289"/>
                      </a:srgbClr>
                    </a:solidFill>
                  </a:tcPr>
                </a:tc>
                <a:tc>
                  <a:txBody>
                    <a:bodyPr/>
                    <a:lstStyle/>
                    <a:p>
                      <a:pPr marL="113030" indent="-57150">
                        <a:lnSpc>
                          <a:spcPts val="1045"/>
                        </a:lnSpc>
                        <a:buSzPct val="90909"/>
                        <a:buChar char="•"/>
                        <a:tabLst>
                          <a:tab pos="113030" algn="l"/>
                        </a:tabLst>
                      </a:pPr>
                      <a:r>
                        <a:rPr sz="1000" b="1" spc="-60">
                          <a:latin typeface="Arial"/>
                          <a:cs typeface="Arial"/>
                        </a:rPr>
                        <a:t>Discolouration</a:t>
                      </a:r>
                      <a:r>
                        <a:rPr sz="1000" b="1" spc="-40">
                          <a:latin typeface="Arial"/>
                          <a:cs typeface="Arial"/>
                        </a:rPr>
                        <a:t> </a:t>
                      </a:r>
                      <a:r>
                        <a:rPr sz="1000" b="1" spc="-35">
                          <a:latin typeface="Arial"/>
                          <a:cs typeface="Arial"/>
                        </a:rPr>
                        <a:t>to</a:t>
                      </a:r>
                      <a:r>
                        <a:rPr sz="1000" b="1" spc="-40">
                          <a:latin typeface="Arial"/>
                          <a:cs typeface="Arial"/>
                        </a:rPr>
                        <a:t> </a:t>
                      </a:r>
                      <a:r>
                        <a:rPr sz="1000" b="1" spc="-20">
                          <a:latin typeface="Arial"/>
                          <a:cs typeface="Arial"/>
                        </a:rPr>
                        <a:t>skin</a:t>
                      </a:r>
                      <a:endParaRPr sz="1000">
                        <a:latin typeface="Arial"/>
                        <a:cs typeface="Arial"/>
                      </a:endParaRPr>
                    </a:p>
                    <a:p>
                      <a:pPr marL="75565" marR="178435" indent="-19685">
                        <a:lnSpc>
                          <a:spcPct val="68200"/>
                        </a:lnSpc>
                        <a:spcBef>
                          <a:spcPts val="259"/>
                        </a:spcBef>
                        <a:buSzPct val="90909"/>
                        <a:buChar char="•"/>
                        <a:tabLst>
                          <a:tab pos="113030" algn="l"/>
                        </a:tabLst>
                      </a:pPr>
                      <a:r>
                        <a:rPr sz="1000" b="1" spc="-65">
                          <a:latin typeface="Arial"/>
                          <a:cs typeface="Arial"/>
                        </a:rPr>
                        <a:t>	Pharmacy</a:t>
                      </a:r>
                      <a:r>
                        <a:rPr sz="1000" b="1" spc="-60">
                          <a:latin typeface="Arial"/>
                          <a:cs typeface="Arial"/>
                        </a:rPr>
                        <a:t> </a:t>
                      </a:r>
                      <a:r>
                        <a:rPr sz="1000" b="1" spc="-55">
                          <a:latin typeface="Arial"/>
                          <a:cs typeface="Arial"/>
                        </a:rPr>
                        <a:t>treatment</a:t>
                      </a:r>
                      <a:r>
                        <a:rPr sz="1000" b="1" spc="-60">
                          <a:latin typeface="Arial"/>
                          <a:cs typeface="Arial"/>
                        </a:rPr>
                        <a:t> </a:t>
                      </a:r>
                      <a:r>
                        <a:rPr sz="1000" b="1" spc="-35">
                          <a:latin typeface="Arial"/>
                          <a:cs typeface="Arial"/>
                        </a:rPr>
                        <a:t>not </a:t>
                      </a:r>
                      <a:r>
                        <a:rPr sz="1000" b="1" spc="-10">
                          <a:latin typeface="Arial"/>
                          <a:cs typeface="Arial"/>
                        </a:rPr>
                        <a:t>worked</a:t>
                      </a:r>
                      <a:endParaRPr sz="1000">
                        <a:latin typeface="Arial"/>
                        <a:cs typeface="Arial"/>
                      </a:endParaRPr>
                    </a:p>
                    <a:p>
                      <a:pPr marL="113030" indent="-57150">
                        <a:lnSpc>
                          <a:spcPts val="1000"/>
                        </a:lnSpc>
                        <a:buSzPct val="90909"/>
                        <a:buChar char="•"/>
                        <a:tabLst>
                          <a:tab pos="113030" algn="l"/>
                        </a:tabLst>
                      </a:pPr>
                      <a:r>
                        <a:rPr sz="1000" b="1" spc="-60">
                          <a:latin typeface="Arial"/>
                          <a:cs typeface="Arial"/>
                        </a:rPr>
                        <a:t>Recent </a:t>
                      </a:r>
                      <a:r>
                        <a:rPr sz="1000" b="1" spc="-55">
                          <a:latin typeface="Arial"/>
                          <a:cs typeface="Arial"/>
                        </a:rPr>
                        <a:t>travel</a:t>
                      </a:r>
                      <a:r>
                        <a:rPr sz="1000" b="1" spc="-60">
                          <a:latin typeface="Arial"/>
                          <a:cs typeface="Arial"/>
                        </a:rPr>
                        <a:t> </a:t>
                      </a:r>
                      <a:r>
                        <a:rPr sz="1000" b="1" spc="-10">
                          <a:latin typeface="Arial"/>
                          <a:cs typeface="Arial"/>
                        </a:rPr>
                        <a:t>abroad</a:t>
                      </a:r>
                      <a:endParaRPr sz="100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28575">
                      <a:solidFill>
                        <a:srgbClr val="000000"/>
                      </a:solidFill>
                      <a:prstDash val="solid"/>
                    </a:lnB>
                    <a:solidFill>
                      <a:srgbClr val="EE220C">
                        <a:alpha val="17289"/>
                      </a:srgbClr>
                    </a:solidFill>
                  </a:tcPr>
                </a:tc>
                <a:extLst>
                  <a:ext uri="{0D108BD9-81ED-4DB2-BD59-A6C34878D82A}">
                    <a16:rowId xmlns:a16="http://schemas.microsoft.com/office/drawing/2014/main" val="10012"/>
                  </a:ext>
                </a:extLst>
              </a:tr>
            </a:tbl>
          </a:graphicData>
        </a:graphic>
      </p:graphicFrame>
      <p:sp>
        <p:nvSpPr>
          <p:cNvPr id="4" name="object 4"/>
          <p:cNvSpPr txBox="1"/>
          <p:nvPr/>
        </p:nvSpPr>
        <p:spPr>
          <a:xfrm>
            <a:off x="6834352" y="504351"/>
            <a:ext cx="1543806" cy="222556"/>
          </a:xfrm>
          <a:prstGeom prst="rect">
            <a:avLst/>
          </a:prstGeom>
          <a:solidFill>
            <a:srgbClr val="000000"/>
          </a:solidFill>
          <a:ln w="12700">
            <a:solidFill>
              <a:srgbClr val="CBCBCB"/>
            </a:solidFill>
          </a:ln>
        </p:spPr>
        <p:txBody>
          <a:bodyPr vert="horz" wrap="square" lIns="0" tIns="68004" rIns="0" bIns="0" rtlCol="0">
            <a:spAutoFit/>
          </a:bodyPr>
          <a:lstStyle/>
          <a:p>
            <a:pPr marL="87313" marR="237446">
              <a:lnSpc>
                <a:spcPts val="1180"/>
              </a:lnSpc>
              <a:spcBef>
                <a:spcPts val="535"/>
              </a:spcBef>
            </a:pPr>
            <a:r>
              <a:rPr sz="1089" b="1" spc="-9">
                <a:solidFill>
                  <a:srgbClr val="FFFFFF"/>
                </a:solidFill>
                <a:latin typeface="Arial"/>
                <a:cs typeface="Arial"/>
              </a:rPr>
              <a:t>Service</a:t>
            </a:r>
            <a:r>
              <a:rPr lang="en-GB" sz="1089" b="1" spc="-9">
                <a:solidFill>
                  <a:srgbClr val="FFFFFF"/>
                </a:solidFill>
                <a:latin typeface="Arial"/>
                <a:cs typeface="Arial"/>
              </a:rPr>
              <a:t> </a:t>
            </a:r>
            <a:r>
              <a:rPr sz="1089" b="1" spc="-9">
                <a:solidFill>
                  <a:srgbClr val="FFFFFF"/>
                </a:solidFill>
                <a:latin typeface="Arial"/>
                <a:cs typeface="Arial"/>
              </a:rPr>
              <a:t>suitability</a:t>
            </a:r>
            <a:endParaRPr lang="en-GB" sz="1089" b="1" spc="-9">
              <a:solidFill>
                <a:srgbClr val="FFFFFF"/>
              </a:solidFill>
              <a:latin typeface="Arial"/>
              <a:cs typeface="Arial"/>
            </a:endParaRPr>
          </a:p>
        </p:txBody>
      </p:sp>
      <p:sp>
        <p:nvSpPr>
          <p:cNvPr id="5" name="object 5"/>
          <p:cNvSpPr txBox="1"/>
          <p:nvPr/>
        </p:nvSpPr>
        <p:spPr>
          <a:xfrm>
            <a:off x="8378158" y="468751"/>
            <a:ext cx="1908699" cy="293755"/>
          </a:xfrm>
          <a:prstGeom prst="rect">
            <a:avLst/>
          </a:prstGeom>
          <a:ln w="12700">
            <a:solidFill>
              <a:srgbClr val="CBCBCB"/>
            </a:solidFill>
          </a:ln>
        </p:spPr>
        <p:txBody>
          <a:bodyPr vert="horz" wrap="square" lIns="0" tIns="25357" rIns="0" bIns="0" rtlCol="0">
            <a:spAutoFit/>
          </a:bodyPr>
          <a:lstStyle/>
          <a:p>
            <a:pPr marL="112384" marR="102586" algn="ctr">
              <a:lnSpc>
                <a:spcPct val="79900"/>
              </a:lnSpc>
              <a:spcBef>
                <a:spcPts val="200"/>
              </a:spcBef>
            </a:pPr>
            <a:r>
              <a:rPr sz="1089" b="1">
                <a:latin typeface="Arial"/>
                <a:cs typeface="Arial"/>
              </a:rPr>
              <a:t>The</a:t>
            </a:r>
            <a:r>
              <a:rPr sz="1089" b="1" spc="-27">
                <a:latin typeface="Arial"/>
                <a:cs typeface="Arial"/>
              </a:rPr>
              <a:t> </a:t>
            </a:r>
            <a:r>
              <a:rPr sz="1089" b="1">
                <a:latin typeface="Arial"/>
                <a:cs typeface="Arial"/>
              </a:rPr>
              <a:t>service</a:t>
            </a:r>
            <a:r>
              <a:rPr sz="1089" b="1" spc="-23">
                <a:latin typeface="Arial"/>
                <a:cs typeface="Arial"/>
              </a:rPr>
              <a:t> </a:t>
            </a:r>
            <a:r>
              <a:rPr sz="1089" b="1">
                <a:latin typeface="Arial"/>
                <a:cs typeface="Arial"/>
              </a:rPr>
              <a:t>is</a:t>
            </a:r>
            <a:r>
              <a:rPr sz="1089" b="1" spc="-27">
                <a:latin typeface="Arial"/>
                <a:cs typeface="Arial"/>
              </a:rPr>
              <a:t> </a:t>
            </a:r>
            <a:r>
              <a:rPr sz="1089" b="1" spc="-18">
                <a:latin typeface="Arial"/>
                <a:cs typeface="Arial"/>
              </a:rPr>
              <a:t>only </a:t>
            </a:r>
            <a:r>
              <a:rPr sz="1089" b="1">
                <a:latin typeface="Arial"/>
                <a:cs typeface="Arial"/>
              </a:rPr>
              <a:t>for</a:t>
            </a:r>
            <a:r>
              <a:rPr sz="1089" b="1" spc="-18">
                <a:latin typeface="Arial"/>
                <a:cs typeface="Arial"/>
              </a:rPr>
              <a:t> </a:t>
            </a:r>
            <a:r>
              <a:rPr sz="1089" b="1">
                <a:latin typeface="Arial"/>
                <a:cs typeface="Arial"/>
              </a:rPr>
              <a:t>patients</a:t>
            </a:r>
            <a:r>
              <a:rPr sz="1089" b="1" spc="-18">
                <a:latin typeface="Arial"/>
                <a:cs typeface="Arial"/>
              </a:rPr>
              <a:t> aged </a:t>
            </a:r>
            <a:r>
              <a:rPr sz="1089" b="1">
                <a:latin typeface="Arial"/>
                <a:cs typeface="Arial"/>
              </a:rPr>
              <a:t>over</a:t>
            </a:r>
            <a:r>
              <a:rPr sz="1089" b="1" spc="-14">
                <a:latin typeface="Arial"/>
                <a:cs typeface="Arial"/>
              </a:rPr>
              <a:t> </a:t>
            </a:r>
            <a:r>
              <a:rPr sz="1089" b="1">
                <a:latin typeface="Arial"/>
                <a:cs typeface="Arial"/>
              </a:rPr>
              <a:t>1</a:t>
            </a:r>
            <a:r>
              <a:rPr sz="1089" b="1" spc="-9">
                <a:latin typeface="Arial"/>
                <a:cs typeface="Arial"/>
              </a:rPr>
              <a:t> year.</a:t>
            </a:r>
            <a:endParaRPr sz="1089">
              <a:latin typeface="Arial"/>
              <a:cs typeface="Arial"/>
            </a:endParaRPr>
          </a:p>
        </p:txBody>
      </p:sp>
      <p:sp>
        <p:nvSpPr>
          <p:cNvPr id="7" name="object 7"/>
          <p:cNvSpPr txBox="1"/>
          <p:nvPr/>
        </p:nvSpPr>
        <p:spPr>
          <a:xfrm>
            <a:off x="8378158" y="6500693"/>
            <a:ext cx="1864915" cy="165207"/>
          </a:xfrm>
          <a:prstGeom prst="rect">
            <a:avLst/>
          </a:prstGeom>
        </p:spPr>
        <p:txBody>
          <a:bodyPr vert="horz" wrap="square" lIns="0" tIns="11526" rIns="0" bIns="0" rtlCol="0">
            <a:spAutoFit/>
          </a:bodyPr>
          <a:lstStyle/>
          <a:p>
            <a:pPr marL="11527">
              <a:spcBef>
                <a:spcPts val="91"/>
              </a:spcBef>
            </a:pPr>
            <a:r>
              <a:rPr sz="998" spc="-41">
                <a:latin typeface="Arial"/>
                <a:cs typeface="Arial"/>
              </a:rPr>
              <a:t>Ver</a:t>
            </a:r>
            <a:r>
              <a:rPr sz="998" spc="-23">
                <a:latin typeface="Arial"/>
                <a:cs typeface="Arial"/>
              </a:rPr>
              <a:t> </a:t>
            </a:r>
            <a:r>
              <a:rPr sz="998">
                <a:latin typeface="Arial"/>
                <a:cs typeface="Arial"/>
              </a:rPr>
              <a:t>1.6</a:t>
            </a:r>
            <a:r>
              <a:rPr sz="998" spc="-18">
                <a:latin typeface="Arial"/>
                <a:cs typeface="Arial"/>
              </a:rPr>
              <a:t> </a:t>
            </a:r>
            <a:r>
              <a:rPr sz="998">
                <a:latin typeface="Arial"/>
                <a:cs typeface="Arial"/>
              </a:rPr>
              <a:t>NHS</a:t>
            </a:r>
            <a:r>
              <a:rPr sz="998" spc="-18">
                <a:latin typeface="Arial"/>
                <a:cs typeface="Arial"/>
              </a:rPr>
              <a:t> </a:t>
            </a:r>
            <a:r>
              <a:rPr sz="998">
                <a:latin typeface="Arial"/>
                <a:cs typeface="Arial"/>
              </a:rPr>
              <a:t>England,</a:t>
            </a:r>
            <a:r>
              <a:rPr sz="998" spc="-18">
                <a:latin typeface="Arial"/>
                <a:cs typeface="Arial"/>
              </a:rPr>
              <a:t> </a:t>
            </a:r>
            <a:r>
              <a:rPr sz="998">
                <a:latin typeface="Arial"/>
                <a:cs typeface="Arial"/>
              </a:rPr>
              <a:t>July</a:t>
            </a:r>
            <a:r>
              <a:rPr sz="998" spc="-23">
                <a:latin typeface="Arial"/>
                <a:cs typeface="Arial"/>
              </a:rPr>
              <a:t> </a:t>
            </a:r>
            <a:r>
              <a:rPr sz="998" spc="-9">
                <a:latin typeface="Arial"/>
                <a:cs typeface="Arial"/>
              </a:rPr>
              <a:t>2019.</a:t>
            </a:r>
            <a:endParaRPr sz="998">
              <a:latin typeface="Arial"/>
              <a:cs typeface="Arial"/>
            </a:endParaRPr>
          </a:p>
        </p:txBody>
      </p:sp>
      <p:pic>
        <p:nvPicPr>
          <p:cNvPr id="8" name="Picture 7">
            <a:extLst>
              <a:ext uri="{FF2B5EF4-FFF2-40B4-BE49-F238E27FC236}">
                <a16:creationId xmlns:a16="http://schemas.microsoft.com/office/drawing/2014/main" id="{409EBA18-FC57-1099-FC6A-134A97B79A3C}"/>
              </a:ext>
            </a:extLst>
          </p:cNvPr>
          <p:cNvPicPr>
            <a:picLocks noChangeAspect="1"/>
          </p:cNvPicPr>
          <p:nvPr/>
        </p:nvPicPr>
        <p:blipFill>
          <a:blip r:embed="rId2"/>
          <a:stretch>
            <a:fillRect/>
          </a:stretch>
        </p:blipFill>
        <p:spPr>
          <a:xfrm>
            <a:off x="8610600" y="71671"/>
            <a:ext cx="3581400" cy="352425"/>
          </a:xfrm>
          <a:prstGeom prst="rect">
            <a:avLst/>
          </a:prstGeom>
        </p:spPr>
      </p:pic>
      <p:sp>
        <p:nvSpPr>
          <p:cNvPr id="6" name="TextBox 5">
            <a:extLst>
              <a:ext uri="{FF2B5EF4-FFF2-40B4-BE49-F238E27FC236}">
                <a16:creationId xmlns:a16="http://schemas.microsoft.com/office/drawing/2014/main" id="{A1320037-7D46-7C8C-4713-F56EED7A2FC8}"/>
              </a:ext>
            </a:extLst>
          </p:cNvPr>
          <p:cNvSpPr txBox="1"/>
          <p:nvPr/>
        </p:nvSpPr>
        <p:spPr>
          <a:xfrm>
            <a:off x="10551346" y="567199"/>
            <a:ext cx="1538943" cy="6186309"/>
          </a:xfrm>
          <a:prstGeom prst="rect">
            <a:avLst/>
          </a:prstGeom>
          <a:noFill/>
          <a:ln>
            <a:solidFill>
              <a:srgbClr val="FF0000"/>
            </a:solidFill>
          </a:ln>
        </p:spPr>
        <p:txBody>
          <a:bodyPr wrap="square" rtlCol="0">
            <a:spAutoFit/>
          </a:bodyPr>
          <a:lstStyle/>
          <a:p>
            <a:r>
              <a:rPr lang="en-GB" sz="1100" b="1" dirty="0">
                <a:solidFill>
                  <a:srgbClr val="FF0000"/>
                </a:solidFill>
              </a:rPr>
              <a:t>Important</a:t>
            </a:r>
            <a:r>
              <a:rPr lang="en-GB" sz="1100" dirty="0">
                <a:solidFill>
                  <a:srgbClr val="FF0000"/>
                </a:solidFill>
              </a:rPr>
              <a:t>: </a:t>
            </a:r>
          </a:p>
          <a:p>
            <a:r>
              <a:rPr lang="en-GB" sz="1100" dirty="0">
                <a:solidFill>
                  <a:srgbClr val="FF0000"/>
                </a:solidFill>
              </a:rPr>
              <a:t>Please note this slide is intended as a guide and has been adapted from a similar table used to support CPCS minor illness referrals from GP practices which now forms part of Pharmacy First along with the 7 Clinical Pathways.</a:t>
            </a:r>
          </a:p>
          <a:p>
            <a:endParaRPr lang="en-GB" sz="1100" dirty="0">
              <a:solidFill>
                <a:srgbClr val="FF0000"/>
              </a:solidFill>
            </a:endParaRPr>
          </a:p>
          <a:p>
            <a:r>
              <a:rPr lang="en-GB" sz="1100" dirty="0">
                <a:solidFill>
                  <a:srgbClr val="FF0000"/>
                </a:solidFill>
              </a:rPr>
              <a:t>Following referral for a minor illness  the pharmacist will assess the patient and either </a:t>
            </a:r>
          </a:p>
          <a:p>
            <a:r>
              <a:rPr lang="en-GB" sz="1100" dirty="0">
                <a:solidFill>
                  <a:srgbClr val="FF0000"/>
                </a:solidFill>
              </a:rPr>
              <a:t>- support the patient through what was previously the minor illness pathway for CPCS,</a:t>
            </a:r>
          </a:p>
          <a:p>
            <a:r>
              <a:rPr lang="en-GB" sz="1100" dirty="0">
                <a:solidFill>
                  <a:srgbClr val="FF0000"/>
                </a:solidFill>
              </a:rPr>
              <a:t>- if necessary they will assess and check if the patient needs and can be supported through the 7 clinical pathways</a:t>
            </a:r>
          </a:p>
          <a:p>
            <a:r>
              <a:rPr lang="en-GB" sz="1100" dirty="0">
                <a:solidFill>
                  <a:srgbClr val="FF0000"/>
                </a:solidFill>
              </a:rPr>
              <a:t>- or if e.g. symptoms have deteriorated or red flags are identified, promptly escalate them to higher acuity support.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233929" y="224557"/>
            <a:ext cx="11404154" cy="849450"/>
          </a:xfrm>
        </p:spPr>
        <p:txBody>
          <a:bodyPr>
            <a:normAutofit fontScale="90000"/>
          </a:bodyPr>
          <a:lstStyle/>
          <a:p>
            <a:pPr algn="ctr">
              <a:lnSpc>
                <a:spcPct val="100000"/>
              </a:lnSpc>
            </a:pPr>
            <a:r>
              <a:rPr lang="en-GB" sz="2400" b="1" dirty="0">
                <a:latin typeface="Arial"/>
                <a:cs typeface="Arial"/>
              </a:rPr>
              <a:t>NHS</a:t>
            </a:r>
            <a:r>
              <a:rPr lang="en-GB" sz="2400" b="1" spc="-41" dirty="0">
                <a:latin typeface="Arial"/>
                <a:cs typeface="Arial"/>
              </a:rPr>
              <a:t> Pharmacy First – 7 clinical </a:t>
            </a:r>
            <a:r>
              <a:rPr lang="en-GB" sz="2400" spc="-41" dirty="0">
                <a:latin typeface="Arial"/>
                <a:cs typeface="Arial"/>
              </a:rPr>
              <a:t>pathways</a:t>
            </a:r>
            <a:br>
              <a:rPr lang="en-GB" spc="-41" dirty="0">
                <a:latin typeface="Arial"/>
                <a:cs typeface="Arial"/>
              </a:rPr>
            </a:br>
            <a:r>
              <a:rPr lang="en-GB" sz="1200" spc="-41" dirty="0">
                <a:latin typeface="Arial"/>
                <a:cs typeface="Arial"/>
              </a:rPr>
              <a:t>Please note these are the main exclusions. Each pathway has additional specific clinical exclusions which will be considered by the community pharmacist during the consultation. </a:t>
            </a:r>
            <a:br>
              <a:rPr lang="en-GB" sz="1200" spc="-41" dirty="0">
                <a:latin typeface="Arial"/>
                <a:cs typeface="Arial"/>
              </a:rPr>
            </a:br>
            <a:r>
              <a:rPr lang="en-GB" sz="1200" spc="-41" dirty="0">
                <a:latin typeface="Arial"/>
                <a:cs typeface="Arial"/>
              </a:rPr>
              <a:t>N.B. A link to the clinical pathways and the PGDs can be found here </a:t>
            </a:r>
            <a:r>
              <a:rPr lang="en-GB" sz="1200" dirty="0">
                <a:hlinkClick r:id="rId3"/>
              </a:rPr>
              <a:t>NHS England » Community Pharmacy advanced service specification: NHS Pharmacy First Service</a:t>
            </a:r>
            <a:br>
              <a:rPr lang="en-GB" sz="3600" dirty="0">
                <a:latin typeface="Arial"/>
                <a:cs typeface="Arial"/>
              </a:rPr>
            </a:br>
            <a:endParaRPr lang="en-GB" dirty="0"/>
          </a:p>
        </p:txBody>
      </p:sp>
      <p:graphicFrame>
        <p:nvGraphicFramePr>
          <p:cNvPr id="6" name="Content Placeholder 5">
            <a:extLst>
              <a:ext uri="{FF2B5EF4-FFF2-40B4-BE49-F238E27FC236}">
                <a16:creationId xmlns:a16="http://schemas.microsoft.com/office/drawing/2014/main" id="{BB36B0ED-6CD5-64A0-5F83-663E7391D4E2}"/>
              </a:ext>
            </a:extLst>
          </p:cNvPr>
          <p:cNvGraphicFramePr>
            <a:graphicFrameLocks noGrp="1"/>
          </p:cNvGraphicFramePr>
          <p:nvPr>
            <p:ph idx="1"/>
            <p:extLst>
              <p:ext uri="{D42A27DB-BD31-4B8C-83A1-F6EECF244321}">
                <p14:modId xmlns:p14="http://schemas.microsoft.com/office/powerpoint/2010/main" val="1308545541"/>
              </p:ext>
            </p:extLst>
          </p:nvPr>
        </p:nvGraphicFramePr>
        <p:xfrm>
          <a:off x="233929" y="812750"/>
          <a:ext cx="11724141" cy="5946713"/>
        </p:xfrm>
        <a:graphic>
          <a:graphicData uri="http://schemas.openxmlformats.org/drawingml/2006/table">
            <a:tbl>
              <a:tblPr firstRow="1" bandRow="1">
                <a:tableStyleId>{5C22544A-7EE6-4342-B048-85BDC9FD1C3A}</a:tableStyleId>
              </a:tblPr>
              <a:tblGrid>
                <a:gridCol w="1611953">
                  <a:extLst>
                    <a:ext uri="{9D8B030D-6E8A-4147-A177-3AD203B41FA5}">
                      <a16:colId xmlns:a16="http://schemas.microsoft.com/office/drawing/2014/main" val="2857723870"/>
                    </a:ext>
                  </a:extLst>
                </a:gridCol>
                <a:gridCol w="1646377">
                  <a:extLst>
                    <a:ext uri="{9D8B030D-6E8A-4147-A177-3AD203B41FA5}">
                      <a16:colId xmlns:a16="http://schemas.microsoft.com/office/drawing/2014/main" val="1512266039"/>
                    </a:ext>
                  </a:extLst>
                </a:gridCol>
                <a:gridCol w="1629165">
                  <a:extLst>
                    <a:ext uri="{9D8B030D-6E8A-4147-A177-3AD203B41FA5}">
                      <a16:colId xmlns:a16="http://schemas.microsoft.com/office/drawing/2014/main" val="354505099"/>
                    </a:ext>
                  </a:extLst>
                </a:gridCol>
                <a:gridCol w="1629165">
                  <a:extLst>
                    <a:ext uri="{9D8B030D-6E8A-4147-A177-3AD203B41FA5}">
                      <a16:colId xmlns:a16="http://schemas.microsoft.com/office/drawing/2014/main" val="670767441"/>
                    </a:ext>
                  </a:extLst>
                </a:gridCol>
                <a:gridCol w="1953293">
                  <a:extLst>
                    <a:ext uri="{9D8B030D-6E8A-4147-A177-3AD203B41FA5}">
                      <a16:colId xmlns:a16="http://schemas.microsoft.com/office/drawing/2014/main" val="89531587"/>
                    </a:ext>
                  </a:extLst>
                </a:gridCol>
                <a:gridCol w="1727947">
                  <a:extLst>
                    <a:ext uri="{9D8B030D-6E8A-4147-A177-3AD203B41FA5}">
                      <a16:colId xmlns:a16="http://schemas.microsoft.com/office/drawing/2014/main" val="66151518"/>
                    </a:ext>
                  </a:extLst>
                </a:gridCol>
                <a:gridCol w="1526241">
                  <a:extLst>
                    <a:ext uri="{9D8B030D-6E8A-4147-A177-3AD203B41FA5}">
                      <a16:colId xmlns:a16="http://schemas.microsoft.com/office/drawing/2014/main" val="4192445402"/>
                    </a:ext>
                  </a:extLst>
                </a:gridCol>
              </a:tblGrid>
              <a:tr h="401764">
                <a:tc>
                  <a:txBody>
                    <a:bodyPr/>
                    <a:lstStyle/>
                    <a:p>
                      <a:r>
                        <a:rPr lang="en-GB" sz="1100">
                          <a:latin typeface="Arial" panose="020B0604020202020204" pitchFamily="34" charset="0"/>
                          <a:cs typeface="Arial" panose="020B0604020202020204" pitchFamily="34" charset="0"/>
                        </a:rPr>
                        <a:t>Urinary tract infection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Shingles*</a:t>
                      </a:r>
                    </a:p>
                    <a:p>
                      <a:endParaRPr lang="en-GB" sz="11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Impetigo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Infected insect bites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Acute sore throat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Acute sinusitis</a:t>
                      </a:r>
                    </a:p>
                    <a:p>
                      <a:endParaRPr lang="en-GB" sz="11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Acute otitis media</a:t>
                      </a:r>
                    </a:p>
                  </a:txBody>
                  <a:tcPr/>
                </a:tc>
                <a:extLst>
                  <a:ext uri="{0D108BD9-81ED-4DB2-BD59-A6C34878D82A}">
                    <a16:rowId xmlns:a16="http://schemas.microsoft.com/office/drawing/2014/main" val="3054331138"/>
                  </a:ext>
                </a:extLst>
              </a:tr>
              <a:tr h="1277036">
                <a:tc>
                  <a:txBody>
                    <a:bodyPr/>
                    <a:lstStyle/>
                    <a:p>
                      <a:r>
                        <a:rPr lang="en-GB" sz="1100" b="0" i="0" kern="1200">
                          <a:solidFill>
                            <a:schemeClr val="dk1"/>
                          </a:solidFill>
                          <a:effectLst/>
                          <a:latin typeface="+mn-lt"/>
                          <a:ea typeface="+mn-ea"/>
                          <a:cs typeface="+mn-cs"/>
                        </a:rPr>
                        <a:t>A UTI is an infection in any part of the urinary system.</a:t>
                      </a:r>
                    </a:p>
                  </a:txBody>
                  <a:tcPr/>
                </a:tc>
                <a:tc>
                  <a:txBody>
                    <a:bodyPr/>
                    <a:lstStyle/>
                    <a:p>
                      <a:r>
                        <a:rPr lang="en-GB" sz="1100" b="0" i="0" kern="1200">
                          <a:solidFill>
                            <a:schemeClr val="dk1"/>
                          </a:solidFill>
                          <a:effectLst/>
                          <a:latin typeface="+mn-lt"/>
                          <a:ea typeface="+mn-ea"/>
                          <a:cs typeface="+mn-cs"/>
                        </a:rPr>
                        <a:t>Shingles is an infection that causes a painful rash</a:t>
                      </a:r>
                      <a:endParaRPr lang="en-GB" sz="1100" b="0"/>
                    </a:p>
                  </a:txBody>
                  <a:tcPr/>
                </a:tc>
                <a:tc>
                  <a:txBody>
                    <a:bodyPr/>
                    <a:lstStyle/>
                    <a:p>
                      <a:r>
                        <a:rPr lang="en-GB" sz="1100" b="0"/>
                        <a:t>Impetigo is a common infection of the skin. It is contagious, which means it can be passed on by touching.</a:t>
                      </a:r>
                    </a:p>
                  </a:txBody>
                  <a:tcPr/>
                </a:tc>
                <a:tc>
                  <a:txBody>
                    <a:bodyPr/>
                    <a:lstStyle/>
                    <a:p>
                      <a:r>
                        <a:rPr lang="en-GB" sz="1100" b="0" dirty="0"/>
                        <a:t>Insect bites and stings can become infected or cause a reaction.</a:t>
                      </a:r>
                    </a:p>
                  </a:txBody>
                  <a:tcPr/>
                </a:tc>
                <a:tc>
                  <a:txBody>
                    <a:bodyPr/>
                    <a:lstStyle/>
                    <a:p>
                      <a:r>
                        <a:rPr lang="en-GB" sz="1100" b="0"/>
                        <a:t>Sore throat is a symptom resulting from inflammation of the upper respiratory tract</a:t>
                      </a:r>
                    </a:p>
                  </a:txBody>
                  <a:tcPr/>
                </a:tc>
                <a:tc>
                  <a:txBody>
                    <a:bodyPr/>
                    <a:lstStyle/>
                    <a:p>
                      <a:r>
                        <a:rPr lang="en-GB" sz="1100" b="0" i="0" kern="1200">
                          <a:solidFill>
                            <a:schemeClr val="dk1"/>
                          </a:solidFill>
                          <a:effectLst/>
                          <a:latin typeface="+mn-lt"/>
                          <a:ea typeface="+mn-ea"/>
                          <a:cs typeface="+mn-cs"/>
                        </a:rPr>
                        <a:t>Sinusitis is swelling of the sinuses, usually caused by an infection.</a:t>
                      </a:r>
                    </a:p>
                    <a:p>
                      <a:r>
                        <a:rPr lang="en-GB" sz="1000" b="0" i="0" kern="1200">
                          <a:solidFill>
                            <a:schemeClr val="dk1"/>
                          </a:solidFill>
                          <a:effectLst/>
                          <a:latin typeface="+mn-lt"/>
                          <a:ea typeface="+mn-ea"/>
                          <a:cs typeface="+mn-cs"/>
                        </a:rPr>
                        <a:t>The sinuses are small, empty spaces behind your cheekbones and forehead that connect to the inside of the nose.</a:t>
                      </a:r>
                      <a:endParaRPr lang="en-GB" sz="1000" b="0"/>
                    </a:p>
                  </a:txBody>
                  <a:tcPr/>
                </a:tc>
                <a:tc>
                  <a:txBody>
                    <a:bodyPr/>
                    <a:lstStyle/>
                    <a:p>
                      <a:r>
                        <a:rPr lang="en-GB" sz="1100" b="0"/>
                        <a:t>An infection of the middle ear.</a:t>
                      </a:r>
                    </a:p>
                    <a:p>
                      <a:endParaRPr lang="en-GB" sz="1100" b="0"/>
                    </a:p>
                  </a:txBody>
                  <a:tcPr/>
                </a:tc>
                <a:extLst>
                  <a:ext uri="{0D108BD9-81ED-4DB2-BD59-A6C34878D82A}">
                    <a16:rowId xmlns:a16="http://schemas.microsoft.com/office/drawing/2014/main" val="69090144"/>
                  </a:ext>
                </a:extLst>
              </a:tr>
              <a:tr h="1389953">
                <a:tc>
                  <a:txBody>
                    <a:bodyPr/>
                    <a:lstStyle/>
                    <a:p>
                      <a:r>
                        <a:rPr lang="en-GB" sz="1100" b="1" i="0" kern="1200">
                          <a:solidFill>
                            <a:schemeClr val="dk1"/>
                          </a:solidFill>
                          <a:effectLst/>
                          <a:latin typeface="+mn-lt"/>
                          <a:ea typeface="+mn-ea"/>
                          <a:cs typeface="+mn-cs"/>
                        </a:rPr>
                        <a:t>Inclusion</a:t>
                      </a:r>
                      <a:r>
                        <a:rPr lang="en-GB" sz="1100" b="0" i="0" kern="1200">
                          <a:solidFill>
                            <a:schemeClr val="dk1"/>
                          </a:solidFill>
                          <a:effectLst/>
                          <a:latin typeface="+mn-lt"/>
                          <a:ea typeface="+mn-ea"/>
                          <a:cs typeface="+mn-cs"/>
                        </a:rPr>
                        <a:t>:</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Female</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Aged between 16 - 64</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Suspected lower UTI</a:t>
                      </a:r>
                    </a:p>
                  </a:txBody>
                  <a:tcPr>
                    <a:solidFill>
                      <a:schemeClr val="accent6">
                        <a:lumMod val="40000"/>
                        <a:lumOff val="60000"/>
                      </a:schemeClr>
                    </a:solidFill>
                  </a:tcPr>
                </a:tc>
                <a:tc>
                  <a:txBody>
                    <a:bodyPr/>
                    <a:lstStyle/>
                    <a:p>
                      <a:r>
                        <a:rPr lang="en-GB" sz="1100" b="1"/>
                        <a:t>Inclusion: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solidFill>
                            <a:schemeClr val="tx1"/>
                          </a:solidFill>
                          <a:latin typeface="+mn-lt"/>
                          <a:cs typeface="Times New Roman" panose="02020603050405020304" pitchFamily="18" charset="0"/>
                        </a:rPr>
                        <a:t>18 years and over</a:t>
                      </a:r>
                    </a:p>
                    <a:p>
                      <a:pPr marL="171450" indent="-171450">
                        <a:buFont typeface="Arial" panose="020B0604020202020204" pitchFamily="34" charset="0"/>
                        <a:buChar char="•"/>
                      </a:pPr>
                      <a:r>
                        <a:rPr lang="en-GB" sz="1100">
                          <a:latin typeface="+mn-lt"/>
                        </a:rPr>
                        <a:t>Suspected </a:t>
                      </a:r>
                      <a:r>
                        <a:rPr lang="en-GB" sz="1100"/>
                        <a:t>case of shingles.</a:t>
                      </a:r>
                    </a:p>
                    <a:p>
                      <a:pPr marL="171450" indent="-171450">
                        <a:buFont typeface="Arial" panose="020B0604020202020204" pitchFamily="34" charset="0"/>
                        <a:buChar char="•"/>
                      </a:pPr>
                      <a:r>
                        <a:rPr lang="en-GB" sz="1100"/>
                        <a:t>Rash appeared within  the last 72 hours  - 7 days</a:t>
                      </a:r>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1 year and over</a:t>
                      </a:r>
                    </a:p>
                    <a:p>
                      <a:pPr marL="171450" indent="-171450">
                        <a:buFont typeface="Arial" panose="020B0604020202020204" pitchFamily="34" charset="0"/>
                        <a:buChar char="•"/>
                      </a:pPr>
                      <a:r>
                        <a:rPr lang="en-GB" sz="1100"/>
                        <a:t>Signs and symptoms of impetigo</a:t>
                      </a:r>
                      <a:endParaRPr lang="en-GB" sz="1100" b="0" i="0" kern="1200">
                        <a:solidFill>
                          <a:schemeClr val="dk1"/>
                        </a:solidFill>
                        <a:effectLst/>
                        <a:latin typeface="+mn-lt"/>
                        <a:ea typeface="+mn-ea"/>
                        <a:cs typeface="+mn-cs"/>
                      </a:endParaRPr>
                    </a:p>
                    <a:p>
                      <a:pPr marL="171450" indent="-171450">
                        <a:buFont typeface="Arial" panose="020B0604020202020204" pitchFamily="34" charset="0"/>
                        <a:buChar char="•"/>
                      </a:pPr>
                      <a:r>
                        <a:rPr lang="en-GB" sz="1100"/>
                        <a:t>Localised (4 or fewer lesions/clusters present)</a:t>
                      </a:r>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1 year and over</a:t>
                      </a:r>
                    </a:p>
                    <a:p>
                      <a:pPr marL="171450" indent="-171450">
                        <a:buFont typeface="Arial" panose="020B0604020202020204" pitchFamily="34" charset="0"/>
                        <a:buChar char="•"/>
                      </a:pPr>
                      <a:r>
                        <a:rPr lang="en-GB" sz="1100"/>
                        <a:t>Infection that is present or worsening at least 48 hours after the initial bite(s) or sting(s) </a:t>
                      </a:r>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5 years and over</a:t>
                      </a:r>
                    </a:p>
                    <a:p>
                      <a:pPr marL="171450" indent="-171450">
                        <a:buFont typeface="Arial" panose="020B0604020202020204" pitchFamily="34" charset="0"/>
                        <a:buChar char="•"/>
                      </a:pPr>
                      <a:r>
                        <a:rPr lang="en-GB" sz="1100"/>
                        <a:t>Suspected sore throat</a:t>
                      </a:r>
                    </a:p>
                    <a:p>
                      <a:endParaRPr lang="en-GB" sz="1100"/>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12 years and over</a:t>
                      </a:r>
                    </a:p>
                    <a:p>
                      <a:pPr marL="171450" indent="-171450">
                        <a:buFont typeface="Arial" panose="020B0604020202020204" pitchFamily="34" charset="0"/>
                        <a:buChar char="•"/>
                      </a:pPr>
                      <a:r>
                        <a:rPr lang="en-GB" sz="1100"/>
                        <a:t>Suspected signs and symptoms of sinusitis </a:t>
                      </a:r>
                    </a:p>
                    <a:p>
                      <a:pPr marL="171450" indent="-171450">
                        <a:buFont typeface="Arial" panose="020B0604020202020204" pitchFamily="34" charset="0"/>
                        <a:buChar char="•"/>
                      </a:pPr>
                      <a:r>
                        <a:rPr lang="en-GB" sz="1100"/>
                        <a:t>Symptom duration of 10 days or more</a:t>
                      </a:r>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Aged between 1 – 17</a:t>
                      </a:r>
                    </a:p>
                    <a:p>
                      <a:pPr marL="171450" indent="-171450">
                        <a:buFont typeface="Arial" panose="020B0604020202020204" pitchFamily="34" charset="0"/>
                        <a:buChar char="•"/>
                      </a:pPr>
                      <a:r>
                        <a:rPr lang="en-GB" sz="1100"/>
                        <a:t>Suspected signs and symptoms of acute otitis media</a:t>
                      </a:r>
                    </a:p>
                    <a:p>
                      <a:endParaRPr lang="en-GB" sz="1100"/>
                    </a:p>
                  </a:txBody>
                  <a:tcPr>
                    <a:solidFill>
                      <a:schemeClr val="accent6">
                        <a:lumMod val="40000"/>
                        <a:lumOff val="60000"/>
                      </a:schemeClr>
                    </a:solidFill>
                  </a:tcPr>
                </a:tc>
                <a:extLst>
                  <a:ext uri="{0D108BD9-81ED-4DB2-BD59-A6C34878D82A}">
                    <a16:rowId xmlns:a16="http://schemas.microsoft.com/office/drawing/2014/main" val="345841386"/>
                  </a:ext>
                </a:extLst>
              </a:tr>
              <a:tr h="2295794">
                <a:tc>
                  <a:txBody>
                    <a:bodyPr/>
                    <a:lstStyle/>
                    <a:p>
                      <a:r>
                        <a:rPr lang="en-GB" sz="1100" b="1" i="0" kern="1200" dirty="0">
                          <a:solidFill>
                            <a:schemeClr val="dk1"/>
                          </a:solidFill>
                          <a:effectLst/>
                          <a:latin typeface="+mn-lt"/>
                          <a:ea typeface="+mn-ea"/>
                          <a:cs typeface="+mn-cs"/>
                        </a:rPr>
                        <a:t>Exclusion</a:t>
                      </a:r>
                      <a:r>
                        <a:rPr lang="en-GB" sz="1100" b="0" i="0" kern="1200" dirty="0">
                          <a:solidFill>
                            <a:schemeClr val="dk1"/>
                          </a:solidFill>
                          <a:effectLst/>
                          <a:latin typeface="+mn-lt"/>
                          <a:ea typeface="+mn-ea"/>
                          <a:cs typeface="+mn-cs"/>
                        </a:rPr>
                        <a:t>:</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Male</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&lt;16 or &gt;64</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Pregnant</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Breastfeeding</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Recurrent UTI (2 in last 6 months or 3 in last 12 months)</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Catheter</a:t>
                      </a:r>
                    </a:p>
                  </a:txBody>
                  <a:tcPr>
                    <a:solidFill>
                      <a:srgbClr val="FCD9D5"/>
                    </a:solidFill>
                  </a:tcPr>
                </a:tc>
                <a:tc>
                  <a:txBody>
                    <a:bodyPr/>
                    <a:lstStyle/>
                    <a:p>
                      <a:r>
                        <a:rPr lang="en-GB" sz="1100" b="1" dirty="0"/>
                        <a:t>Exclusion</a:t>
                      </a:r>
                      <a:r>
                        <a:rPr lang="en-GB" sz="1100" dirty="0"/>
                        <a:t>:</a:t>
                      </a:r>
                    </a:p>
                    <a:p>
                      <a:pPr marL="171450" indent="-171450">
                        <a:buFont typeface="Arial" panose="020B0604020202020204" pitchFamily="34" charset="0"/>
                        <a:buChar char="•"/>
                      </a:pPr>
                      <a:r>
                        <a:rPr lang="en-GB" sz="1100" dirty="0"/>
                        <a:t>&lt; under age of 18</a:t>
                      </a:r>
                    </a:p>
                    <a:p>
                      <a:pPr marL="171450" indent="-171450">
                        <a:buFont typeface="Arial" panose="020B0604020202020204" pitchFamily="34" charset="0"/>
                        <a:buChar char="•"/>
                      </a:pPr>
                      <a:r>
                        <a:rPr lang="en-GB" sz="1100" dirty="0"/>
                        <a:t>Pregnant or suspected pregnancy</a:t>
                      </a:r>
                    </a:p>
                    <a:p>
                      <a:pPr marL="171450" indent="-171450">
                        <a:buFont typeface="Arial" panose="020B0604020202020204" pitchFamily="34" charset="0"/>
                        <a:buChar char="•"/>
                      </a:pPr>
                      <a:r>
                        <a:rPr lang="en-GB" sz="1100" dirty="0"/>
                        <a:t>Breastfeeding with shingle sores on the breasts</a:t>
                      </a:r>
                    </a:p>
                    <a:p>
                      <a:pPr marL="171450" indent="-171450">
                        <a:buFont typeface="Arial" panose="020B0604020202020204" pitchFamily="34" charset="0"/>
                        <a:buChar char="•"/>
                      </a:pPr>
                      <a:r>
                        <a:rPr lang="en-GB" sz="1100" dirty="0"/>
                        <a:t>Shingles rash onset over 7 days ago</a:t>
                      </a:r>
                    </a:p>
                  </a:txBody>
                  <a:tcPr>
                    <a:solidFill>
                      <a:srgbClr val="FCD9D5"/>
                    </a:solidFill>
                  </a:tcPr>
                </a:tc>
                <a:tc>
                  <a:txBody>
                    <a:bodyPr/>
                    <a:lstStyle/>
                    <a:p>
                      <a:r>
                        <a:rPr lang="en-GB" sz="1100" b="1"/>
                        <a:t>Exclusion</a:t>
                      </a:r>
                      <a:r>
                        <a:rPr lang="en-GB" sz="1100"/>
                        <a:t>:</a:t>
                      </a:r>
                    </a:p>
                    <a:p>
                      <a:pPr marL="171450" indent="-171450">
                        <a:buFont typeface="Arial" panose="020B0604020202020204" pitchFamily="34" charset="0"/>
                        <a:buChar char="•"/>
                      </a:pPr>
                      <a:r>
                        <a:rPr lang="en-GB" sz="1100"/>
                        <a:t>&lt; under 1 year of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Pregnancy or suspected pregnancy in individuals under 16 years of age</a:t>
                      </a:r>
                    </a:p>
                    <a:p>
                      <a:pPr marL="171450" indent="-171450">
                        <a:buFont typeface="Arial" panose="020B0604020202020204" pitchFamily="34" charset="0"/>
                        <a:buChar char="•"/>
                      </a:pPr>
                      <a:r>
                        <a:rPr lang="en-GB" sz="1100"/>
                        <a:t>Breastfeeding with impetigo lesion(s) present on the breast </a:t>
                      </a:r>
                    </a:p>
                    <a:p>
                      <a:pPr marL="171450" indent="-171450">
                        <a:buFont typeface="Arial" panose="020B0604020202020204" pitchFamily="34" charset="0"/>
                        <a:buChar char="•"/>
                      </a:pPr>
                      <a:r>
                        <a:rPr lang="en-GB" sz="1100"/>
                        <a:t>Recurrent impetigo (2 or more episodes in the same year)</a:t>
                      </a:r>
                    </a:p>
                    <a:p>
                      <a:pPr marL="171450" indent="-171450">
                        <a:buFont typeface="Arial" panose="020B0604020202020204" pitchFamily="34" charset="0"/>
                        <a:buChar char="•"/>
                      </a:pPr>
                      <a:r>
                        <a:rPr lang="en-GB" sz="1100"/>
                        <a:t>Widespread lesions/ clusters present</a:t>
                      </a:r>
                    </a:p>
                    <a:p>
                      <a:pPr marL="171450" indent="-171450">
                        <a:buFont typeface="Arial" panose="020B0604020202020204" pitchFamily="34" charset="0"/>
                        <a:buChar char="•"/>
                      </a:pPr>
                      <a:r>
                        <a:rPr lang="en-GB" sz="1100"/>
                        <a:t>Systemically unwell</a:t>
                      </a:r>
                    </a:p>
                  </a:txBody>
                  <a:tcPr>
                    <a:solidFill>
                      <a:srgbClr val="FCD9D5"/>
                    </a:solidFill>
                  </a:tcPr>
                </a:tc>
                <a:tc>
                  <a:txBody>
                    <a:bodyPr/>
                    <a:lstStyle/>
                    <a:p>
                      <a:r>
                        <a:rPr lang="en-GB" sz="1100" b="1" dirty="0"/>
                        <a:t>Exclusion</a:t>
                      </a:r>
                      <a:r>
                        <a:rPr lang="en-GB" sz="11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&lt; under 1 year of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Pregnancy or suspected pregnancy in individuals under 16 years of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Systemically unwell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Bite or sting occurred while travelling outside the UK</a:t>
                      </a:r>
                    </a:p>
                  </a:txBody>
                  <a:tcPr>
                    <a:solidFill>
                      <a:srgbClr val="FCD9D5"/>
                    </a:solidFill>
                  </a:tcPr>
                </a:tc>
                <a:tc>
                  <a:txBody>
                    <a:bodyPr/>
                    <a:lstStyle/>
                    <a:p>
                      <a:r>
                        <a:rPr lang="en-GB" sz="1100" b="1"/>
                        <a:t>Exclusion</a:t>
                      </a:r>
                      <a:r>
                        <a:rPr lang="en-GB" sz="1100"/>
                        <a:t>:</a:t>
                      </a:r>
                    </a:p>
                    <a:p>
                      <a:pPr marL="171450" indent="-171450">
                        <a:buFont typeface="Arial" panose="020B0604020202020204" pitchFamily="34" charset="0"/>
                        <a:buChar char="•"/>
                      </a:pPr>
                      <a:r>
                        <a:rPr lang="en-GB" sz="1100"/>
                        <a:t>Individuals under 5 years of age</a:t>
                      </a:r>
                    </a:p>
                    <a:p>
                      <a:pPr marL="171450" indent="-171450">
                        <a:buFont typeface="Arial" panose="020B0604020202020204" pitchFamily="34" charset="0"/>
                        <a:buChar char="•"/>
                      </a:pPr>
                      <a:r>
                        <a:rPr lang="en-GB" sz="1100"/>
                        <a:t>Pregnancy or suspected pregnancy in individuals under 16 years of </a:t>
                      </a:r>
                    </a:p>
                    <a:p>
                      <a:pPr marL="171450" indent="-171450">
                        <a:buFont typeface="Arial" panose="020B0604020202020204" pitchFamily="34" charset="0"/>
                        <a:buChar char="•"/>
                      </a:pPr>
                      <a:r>
                        <a:rPr lang="en-GB" sz="1100"/>
                        <a:t>age </a:t>
                      </a:r>
                    </a:p>
                    <a:p>
                      <a:pPr marL="171450" indent="-171450">
                        <a:buFont typeface="Arial" panose="020B0604020202020204" pitchFamily="34" charset="0"/>
                        <a:buChar char="•"/>
                      </a:pPr>
                      <a:r>
                        <a:rPr lang="en-GB" sz="1100"/>
                        <a:t>Recurrent sore throat/tonsillitis (7 or more significant episodes in the preceding 12 months or 5+ in each of the preceding 2 years, or 3+ in the preceding three years)</a:t>
                      </a:r>
                    </a:p>
                    <a:p>
                      <a:pPr marL="171450" indent="-171450">
                        <a:buFont typeface="Arial" panose="020B0604020202020204" pitchFamily="34" charset="0"/>
                        <a:buChar char="•"/>
                      </a:pPr>
                      <a:r>
                        <a:rPr lang="en-GB" sz="1100"/>
                        <a:t>Previous tonsillectomy</a:t>
                      </a:r>
                    </a:p>
                  </a:txBody>
                  <a:tcPr>
                    <a:solidFill>
                      <a:srgbClr val="FCD9D5"/>
                    </a:solidFill>
                  </a:tcPr>
                </a:tc>
                <a:tc>
                  <a:txBody>
                    <a:bodyPr/>
                    <a:lstStyle/>
                    <a:p>
                      <a:r>
                        <a:rPr lang="en-GB" sz="1100" b="1"/>
                        <a:t>Exclusion</a:t>
                      </a:r>
                      <a:r>
                        <a:rPr lang="en-GB" sz="1100"/>
                        <a:t>:</a:t>
                      </a:r>
                    </a:p>
                    <a:p>
                      <a:pPr marL="171450" indent="-171450">
                        <a:buFont typeface="Arial" panose="020B0604020202020204" pitchFamily="34" charset="0"/>
                        <a:buChar char="•"/>
                      </a:pPr>
                      <a:r>
                        <a:rPr lang="en-GB" sz="1100"/>
                        <a:t>Individuals under 12 years of age </a:t>
                      </a:r>
                    </a:p>
                    <a:p>
                      <a:pPr marL="171450" indent="-171450">
                        <a:buFont typeface="Arial" panose="020B0604020202020204" pitchFamily="34" charset="0"/>
                        <a:buChar char="•"/>
                      </a:pPr>
                      <a:r>
                        <a:rPr lang="en-GB" sz="1100"/>
                        <a:t>Pregnancy or suspected pregnancy in individuals under 16 years of age </a:t>
                      </a:r>
                    </a:p>
                    <a:p>
                      <a:pPr marL="171450" indent="-171450">
                        <a:buFont typeface="Arial" panose="020B0604020202020204" pitchFamily="34" charset="0"/>
                        <a:buChar char="•"/>
                      </a:pPr>
                      <a:r>
                        <a:rPr lang="en-GB" sz="1100"/>
                        <a:t>Symptom duration of less than 10 days</a:t>
                      </a:r>
                    </a:p>
                    <a:p>
                      <a:pPr marL="171450" indent="-171450">
                        <a:buFont typeface="Arial" panose="020B0604020202020204" pitchFamily="34" charset="0"/>
                        <a:buChar char="•"/>
                      </a:pPr>
                      <a:r>
                        <a:rPr lang="en-GB" sz="1100"/>
                        <a:t>Recurrent sinusitis ((4 or more annual episodes of sinusitis)</a:t>
                      </a:r>
                    </a:p>
                    <a:p>
                      <a:endParaRPr lang="en-GB" sz="1100"/>
                    </a:p>
                    <a:p>
                      <a:endParaRPr lang="en-GB" sz="1100"/>
                    </a:p>
                  </a:txBody>
                  <a:tcPr>
                    <a:solidFill>
                      <a:srgbClr val="FCD9D5"/>
                    </a:solidFill>
                  </a:tcPr>
                </a:tc>
                <a:tc>
                  <a:txBody>
                    <a:bodyPr/>
                    <a:lstStyle/>
                    <a:p>
                      <a:r>
                        <a:rPr lang="en-GB" sz="1100" b="1" dirty="0"/>
                        <a:t>Exclusion</a:t>
                      </a:r>
                      <a:r>
                        <a:rPr lang="en-GB" sz="1100" dirty="0"/>
                        <a:t>:</a:t>
                      </a:r>
                    </a:p>
                    <a:p>
                      <a:pPr marL="171450" indent="-171450">
                        <a:buFont typeface="Arial" panose="020B0604020202020204" pitchFamily="34" charset="0"/>
                        <a:buChar char="•"/>
                      </a:pPr>
                      <a:r>
                        <a:rPr lang="en-GB" sz="1100" dirty="0"/>
                        <a:t>Individuals under 1 year of age or over 18 years of age</a:t>
                      </a:r>
                    </a:p>
                    <a:p>
                      <a:pPr marL="171450" indent="-171450">
                        <a:buFont typeface="Arial" panose="020B0604020202020204" pitchFamily="34" charset="0"/>
                        <a:buChar char="•"/>
                      </a:pPr>
                      <a:r>
                        <a:rPr lang="en-GB" sz="1100" dirty="0"/>
                        <a:t>Pregnancy or suspected pregnancy in individuals under 16</a:t>
                      </a:r>
                    </a:p>
                    <a:p>
                      <a:pPr marL="171450" indent="-171450">
                        <a:buFont typeface="Arial" panose="020B0604020202020204" pitchFamily="34" charset="0"/>
                        <a:buChar char="•"/>
                      </a:pPr>
                      <a:r>
                        <a:rPr lang="en-GB" sz="1100" dirty="0"/>
                        <a:t>Recurrent infection  (3+ episodes in preceding 6 months, or 4+ episodes in the preceding 12 months with at least one episode in the past 6 months.)</a:t>
                      </a:r>
                    </a:p>
                  </a:txBody>
                  <a:tcPr>
                    <a:solidFill>
                      <a:srgbClr val="FCD9D5"/>
                    </a:solidFill>
                  </a:tcPr>
                </a:tc>
                <a:extLst>
                  <a:ext uri="{0D108BD9-81ED-4DB2-BD59-A6C34878D82A}">
                    <a16:rowId xmlns:a16="http://schemas.microsoft.com/office/drawing/2014/main" val="3587346717"/>
                  </a:ext>
                </a:extLst>
              </a:tr>
            </a:tbl>
          </a:graphicData>
        </a:graphic>
      </p:graphicFrame>
      <p:sp>
        <p:nvSpPr>
          <p:cNvPr id="2" name="TextBox 1">
            <a:extLst>
              <a:ext uri="{FF2B5EF4-FFF2-40B4-BE49-F238E27FC236}">
                <a16:creationId xmlns:a16="http://schemas.microsoft.com/office/drawing/2014/main" id="{EDBDF5F3-A8A7-403F-44EC-DE55B2FE3B5E}"/>
              </a:ext>
            </a:extLst>
          </p:cNvPr>
          <p:cNvSpPr txBox="1"/>
          <p:nvPr/>
        </p:nvSpPr>
        <p:spPr>
          <a:xfrm>
            <a:off x="877077" y="5745168"/>
            <a:ext cx="1950098" cy="600164"/>
          </a:xfrm>
          <a:prstGeom prst="rect">
            <a:avLst/>
          </a:prstGeom>
          <a:solidFill>
            <a:schemeClr val="bg1"/>
          </a:solidFill>
          <a:ln>
            <a:solidFill>
              <a:srgbClr val="FF0000"/>
            </a:solidFill>
          </a:ln>
        </p:spPr>
        <p:txBody>
          <a:bodyPr wrap="square" rtlCol="0">
            <a:spAutoFit/>
          </a:bodyPr>
          <a:lstStyle/>
          <a:p>
            <a:r>
              <a:rPr lang="en-GB" sz="1100" b="1" dirty="0">
                <a:solidFill>
                  <a:srgbClr val="FF0000"/>
                </a:solidFill>
              </a:rPr>
              <a:t>Note: a link to the clinical pathways can be found on slide 20 </a:t>
            </a:r>
          </a:p>
        </p:txBody>
      </p:sp>
    </p:spTree>
    <p:extLst>
      <p:ext uri="{BB962C8B-B14F-4D97-AF65-F5344CB8AC3E}">
        <p14:creationId xmlns:p14="http://schemas.microsoft.com/office/powerpoint/2010/main" val="360565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847653"/>
            <a:ext cx="11088000" cy="4663505"/>
          </a:xfrm>
        </p:spPr>
        <p:txBody>
          <a:bodyPr>
            <a:normAutofit/>
          </a:bodyPr>
          <a:lstStyle/>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To help with capacity in the practice so practice appointments can be used for patients who really need them </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To improve access for patients with minor illnesses</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To change patient behaviour so they go to community pharmacy as the ‘first port of call’ for minor illness and medicines advice</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To support the integration of community pharmacy into the PCN team</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To create improved relationships between practices and community pharmacies to deliver high quality and integrated care to patients</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To help patients self-manage their health more effectively with the support of community pharmacists</a:t>
            </a:r>
          </a:p>
          <a:p>
            <a:pPr marL="457200" indent="-457200">
              <a:buFont typeface="Arial" panose="020B0604020202020204" pitchFamily="34" charset="0"/>
              <a:buChar char="•"/>
            </a:pPr>
            <a:endParaRPr lang="en-GB" sz="2800">
              <a:solidFill>
                <a:schemeClr val="tx1"/>
              </a:solidFill>
              <a:latin typeface="Arial" panose="020B0604020202020204" pitchFamily="34" charset="0"/>
              <a:cs typeface="Arial" panose="020B0604020202020204" pitchFamily="34" charset="0"/>
            </a:endParaRPr>
          </a:p>
          <a:p>
            <a:endParaRPr lang="en-GB" sz="2800">
              <a:solidFill>
                <a:schemeClr val="tx1"/>
              </a:solidFill>
            </a:endParaRPr>
          </a:p>
          <a:p>
            <a:pPr marL="457200" indent="-457200">
              <a:buFont typeface="Arial" panose="020B0604020202020204" pitchFamily="34" charset="0"/>
              <a:buChar char="•"/>
            </a:pPr>
            <a:endParaRPr lang="en-GB" sz="2800">
              <a:solidFill>
                <a:schemeClr val="tx1"/>
              </a:solidFill>
            </a:endParaRPr>
          </a:p>
          <a:p>
            <a:endParaRPr lang="en-GB"/>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fontScale="90000"/>
          </a:bodyPr>
          <a:lstStyle/>
          <a:p>
            <a:pPr algn="ctr"/>
            <a:r>
              <a:rPr lang="en-GB">
                <a:latin typeface="Arial" panose="020B0604020202020204" pitchFamily="34" charset="0"/>
                <a:cs typeface="Arial" panose="020B0604020202020204" pitchFamily="34" charset="0"/>
              </a:rPr>
              <a:t>Why is it important for practices to refer patients to Pharmacy First?</a:t>
            </a:r>
          </a:p>
        </p:txBody>
      </p:sp>
    </p:spTree>
    <p:extLst>
      <p:ext uri="{BB962C8B-B14F-4D97-AF65-F5344CB8AC3E}">
        <p14:creationId xmlns:p14="http://schemas.microsoft.com/office/powerpoint/2010/main" val="62331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725104"/>
            <a:ext cx="11088000" cy="4700895"/>
          </a:xfrm>
        </p:spPr>
        <p:txBody>
          <a:bodyPr>
            <a:normAutofit fontScale="85000" lnSpcReduction="20000"/>
          </a:bodyPr>
          <a:lstStyle/>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Community pharmacy contractors have welcomed Pharmacy First and 95% have registered to provide the service. </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Community pharmacy contractors are getting funding for Pharmacy First.  Please note community pharmacy funding is very different from general practice funding and the two cannot be compared.</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Clinical services from community pharmacies have grown over the last 5 years and Pharmacy First is the next step. </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In some parts of the region, community pharmacists are already experienced in using PGDs for minor illness and ICBs have supported training for pharmacists (including locums).</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Workforce and workload remain a challenge for some community pharmacies (as for general practice).</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If you are wondering about your local pharmacies, then why not contact them and ask them? Pharmacy First will work best for patients when local practices and pharmacies work together.</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If you have particular concerns about a pharmacy that you can’t resolve by contacting them, then your Community Pharmacy Clinical Lead, LPC or Local ICB team who can help (contact details on slide 11).</a:t>
            </a:r>
            <a:endParaRPr lang="en-GB" sz="2800" dirty="0">
              <a:solidFill>
                <a:schemeClr val="tx1"/>
              </a:solidFill>
              <a:latin typeface="Arial" panose="020B0604020202020204" pitchFamily="34" charset="0"/>
              <a:cs typeface="Arial" panose="020B0604020202020204" pitchFamily="34" charset="0"/>
            </a:endParaRPr>
          </a:p>
          <a:p>
            <a:endParaRPr lang="en-GB" sz="2800" dirty="0">
              <a:solidFill>
                <a:schemeClr val="tx1"/>
              </a:solidFill>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Can community pharmacists do this?</a:t>
            </a:r>
          </a:p>
        </p:txBody>
      </p:sp>
    </p:spTree>
    <p:extLst>
      <p:ext uri="{BB962C8B-B14F-4D97-AF65-F5344CB8AC3E}">
        <p14:creationId xmlns:p14="http://schemas.microsoft.com/office/powerpoint/2010/main" val="137273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476375"/>
            <a:ext cx="11088000" cy="5381625"/>
          </a:xfrm>
        </p:spPr>
        <p:txBody>
          <a:bodyPr>
            <a:normAutofit/>
          </a:bodyPr>
          <a:lstStyle/>
          <a:p>
            <a:r>
              <a:rPr lang="en-GB" sz="1800">
                <a:solidFill>
                  <a:srgbClr val="000000"/>
                </a:solidFill>
                <a:latin typeface="Arial" panose="020B0604020202020204" pitchFamily="34" charset="0"/>
                <a:cs typeface="Times New Roman" panose="02020603050405020304" pitchFamily="18" charset="0"/>
              </a:rPr>
              <a:t>You can refer patients to Pharmacy First whether they have contacted the practice by phone, online or in person. </a:t>
            </a:r>
          </a:p>
          <a:p>
            <a:r>
              <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Everyone in the practice who makes appointments for patients must know how to refer patients to Pharmacy First</a:t>
            </a:r>
          </a:p>
          <a:p>
            <a:endParaRPr lang="en-GB" sz="2800">
              <a:solidFill>
                <a:schemeClr val="tx1"/>
              </a:solidFill>
              <a:highlight>
                <a:srgbClr val="FFFF00"/>
              </a:highlight>
            </a:endParaRPr>
          </a:p>
          <a:p>
            <a:pPr marL="457200" indent="-457200">
              <a:buFont typeface="Arial" panose="020B0604020202020204" pitchFamily="34" charset="0"/>
              <a:buChar char="•"/>
            </a:pPr>
            <a:endParaRPr lang="en-GB" sz="2800">
              <a:solidFill>
                <a:schemeClr val="tx1"/>
              </a:solidFill>
            </a:endParaRPr>
          </a:p>
          <a:p>
            <a:endParaRPr lang="en-GB"/>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lstStyle/>
          <a:p>
            <a:pPr algn="ctr"/>
            <a:r>
              <a:rPr lang="en-GB">
                <a:latin typeface="Arial" panose="020B0604020202020204" pitchFamily="34" charset="0"/>
                <a:cs typeface="Arial" panose="020B0604020202020204" pitchFamily="34" charset="0"/>
              </a:rPr>
              <a:t>How do I refer patients to Pharmacy First?</a:t>
            </a:r>
          </a:p>
        </p:txBody>
      </p:sp>
      <p:pic>
        <p:nvPicPr>
          <p:cNvPr id="3" name="Picture 2" descr="A diagram of a patient&#10;&#10;Description automatically generated">
            <a:extLst>
              <a:ext uri="{FF2B5EF4-FFF2-40B4-BE49-F238E27FC236}">
                <a16:creationId xmlns:a16="http://schemas.microsoft.com/office/drawing/2014/main" id="{C032382B-9210-7E8B-B5F6-7147E8C2EB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2679" y="2639505"/>
            <a:ext cx="7843157" cy="3413634"/>
          </a:xfrm>
          <a:prstGeom prst="rect">
            <a:avLst/>
          </a:prstGeom>
          <a:noFill/>
        </p:spPr>
      </p:pic>
    </p:spTree>
    <p:extLst>
      <p:ext uri="{BB962C8B-B14F-4D97-AF65-F5344CB8AC3E}">
        <p14:creationId xmlns:p14="http://schemas.microsoft.com/office/powerpoint/2010/main" val="16924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8CAEFC4C01D846B2DCE19F2F13DE9A" ma:contentTypeVersion="18" ma:contentTypeDescription="Create a new document." ma:contentTypeScope="" ma:versionID="6aaea22eedde4b05aef83de7dadd5820">
  <xsd:schema xmlns:xsd="http://www.w3.org/2001/XMLSchema" xmlns:xs="http://www.w3.org/2001/XMLSchema" xmlns:p="http://schemas.microsoft.com/office/2006/metadata/properties" xmlns:ns2="e98ecde8-afdb-48c7-af3a-cbc0004e8d4f" xmlns:ns3="d0901bf6-f165-4dcf-9424-80c54a2a29bb" targetNamespace="http://schemas.microsoft.com/office/2006/metadata/properties" ma:root="true" ma:fieldsID="b2bfdc2f86a4307d829d1e32cfe2a6bd" ns2:_="" ns3:_="">
    <xsd:import namespace="e98ecde8-afdb-48c7-af3a-cbc0004e8d4f"/>
    <xsd:import namespace="d0901bf6-f165-4dcf-9424-80c54a2a29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ecde8-afdb-48c7-af3a-cbc0004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95ffa1c-8763-4574-b89f-92b711331f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901bf6-f165-4dcf-9424-80c54a2a29b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99536f9-eaf7-414b-b3f0-8c5f3c3ae38e}" ma:internalName="TaxCatchAll" ma:showField="CatchAllData" ma:web="d0901bf6-f165-4dcf-9424-80c54a2a29bb">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0901bf6-f165-4dcf-9424-80c54a2a29bb" xsi:nil="true"/>
    <lcf76f155ced4ddcb4097134ff3c332f xmlns="e98ecde8-afdb-48c7-af3a-cbc0004e8d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48A69B-3A43-4AF2-BF3F-0AE3863EB314}"/>
</file>

<file path=customXml/itemProps2.xml><?xml version="1.0" encoding="utf-8"?>
<ds:datastoreItem xmlns:ds="http://schemas.openxmlformats.org/officeDocument/2006/customXml" ds:itemID="{6F3DA309-95F8-4E20-B13E-5D1858CEEDD5}">
  <ds:schemaRefs>
    <ds:schemaRef ds:uri="37f16d7f-5109-4bae-9508-20cedf519a40"/>
    <ds:schemaRef ds:uri="a984cedd-f993-4f9e-b8f3-a653e48da692"/>
    <ds:schemaRef ds:uri="cccaf3ac-2de9-44d4-aa31-54302fceb5f7"/>
    <ds:schemaRef ds:uri="ebd64cbd-6cf5-435c-bd4a-b8fc9bc14a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c04a05b0-b5dd-407d-9aec-7b903f7b628f"/>
  </ds:schemaRefs>
</ds:datastoreItem>
</file>

<file path=customXml/itemProps3.xml><?xml version="1.0" encoding="utf-8"?>
<ds:datastoreItem xmlns:ds="http://schemas.openxmlformats.org/officeDocument/2006/customXml" ds:itemID="{07B7C763-B448-46EA-9AA2-05FA49C89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267</TotalTime>
  <Words>3780</Words>
  <Application>Microsoft Office PowerPoint</Application>
  <PresentationFormat>Widescreen</PresentationFormat>
  <Paragraphs>412</Paragraphs>
  <Slides>20</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Times New Roman</vt:lpstr>
      <vt:lpstr>1_Custom Design</vt:lpstr>
      <vt:lpstr>NHSD-Refresh-Theme-NOV1120B</vt:lpstr>
      <vt:lpstr>Pharmacy First Pack for Receptionists and Care Navigators</vt:lpstr>
      <vt:lpstr>The Pharmacy Elements of Primary Care Access and Recovery Plan (PCARP)</vt:lpstr>
      <vt:lpstr>NHS Pharmacy First </vt:lpstr>
      <vt:lpstr>What are the 7 new clinical pathways that can be referred to Pharmacy First (Previously known as CPCS)? </vt:lpstr>
      <vt:lpstr>PowerPoint Presentation</vt:lpstr>
      <vt:lpstr>NHS Pharmacy First – 7 clinical pathways Please note these are the main exclusions. Each pathway has additional specific clinical exclusions which will be considered by the community pharmacist during the consultation.  N.B. A link to the clinical pathways and the PGDs can be found here NHS England » Community Pharmacy advanced service specification: NHS Pharmacy First Service </vt:lpstr>
      <vt:lpstr>Why is it important for practices to refer patients to Pharmacy First?</vt:lpstr>
      <vt:lpstr>Can community pharmacists do this?</vt:lpstr>
      <vt:lpstr>How do I refer patients to Pharmacy First?</vt:lpstr>
      <vt:lpstr>How do I refer patients to Pharmacy First?</vt:lpstr>
      <vt:lpstr>How do I know which pharmacies I can refer to?</vt:lpstr>
      <vt:lpstr>PowerPoint Presentation</vt:lpstr>
      <vt:lpstr>Can’t I just ask patients to ‘go to the pharmacy?</vt:lpstr>
      <vt:lpstr>The Digital Elements</vt:lpstr>
      <vt:lpstr>The Digital Elements (exact dates TBC):</vt:lpstr>
      <vt:lpstr>What about patient ‘bounce backs’ to the practice?</vt:lpstr>
      <vt:lpstr>PowerPoint Presentation</vt:lpstr>
      <vt:lpstr>NHS Community Pharmacy Oral Contraception Service</vt:lpstr>
      <vt:lpstr>NHS Community Pharmacy Blood Pressure Check Service</vt:lpstr>
      <vt:lpstr>Next steps</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First – a summary for General Practice Teams</dc:title>
  <dc:creator>Jacqueline Buxton</dc:creator>
  <cp:lastModifiedBy>Laura Smart</cp:lastModifiedBy>
  <cp:revision>11</cp:revision>
  <dcterms:created xsi:type="dcterms:W3CDTF">2024-01-04T16:55:35Z</dcterms:created>
  <dcterms:modified xsi:type="dcterms:W3CDTF">2024-03-08T15:25:59Z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0x010100B08CAEFC4C01D846B2DCE19F2F13DE9A</vt:lpwstr>
  </property>
  <property fmtid="{D5CDD505-2E9C-101B-9397-08002B2CF9AE}" pid="3" name="MediaServiceImageTags">
    <vt:lpwstr/>
  </property>
</Properties>
</file>