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87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89" r:id="rId12"/>
    <p:sldId id="268" r:id="rId13"/>
    <p:sldId id="290" r:id="rId14"/>
    <p:sldId id="270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8" r:id="rId24"/>
    <p:sldId id="283" r:id="rId25"/>
    <p:sldId id="285" r:id="rId26"/>
    <p:sldId id="291" r:id="rId27"/>
    <p:sldId id="271" r:id="rId28"/>
    <p:sldId id="286" r:id="rId29"/>
    <p:sldId id="274" r:id="rId30"/>
    <p:sldId id="269" r:id="rId31"/>
    <p:sldId id="260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025" autoAdjust="0"/>
  </p:normalViewPr>
  <p:slideViewPr>
    <p:cSldViewPr>
      <p:cViewPr>
        <p:scale>
          <a:sx n="99" d="100"/>
          <a:sy n="99" d="100"/>
        </p:scale>
        <p:origin x="-19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93BB-4470-445A-A0CC-972B7E4E1273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30EAC-82AF-4DFD-898D-9DD610FE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3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Diagram</a:t>
            </a:r>
            <a:r>
              <a:rPr lang="en-GB" baseline="0" dirty="0" smtClean="0"/>
              <a:t> from BHF information booklet</a:t>
            </a:r>
          </a:p>
          <a:p>
            <a:r>
              <a:rPr lang="en-GB" baseline="0" dirty="0" smtClean="0"/>
              <a:t>Photos from www.thecardiologist.co.uk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cause of a heart attack is nearly always coronary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disease. This is a condition where the inside of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or more of the coronary arteries becomes narrowed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fatty deposits called atheroma have built up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artery walls. The fatty area of atheroma in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 wall is called a plaque.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plaque cracks, a blood clot forms to try to repair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damaged artery wall. This blood clot can totally block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coronary artery, causing part of your heart muscle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starved of blood. If this happens, the affected part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your heart muscle will begin to die, because it is not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getting oxygen. This is a heart attack.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a heart attack there is also the risk of having a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 arrest. This is when the heart stops pumping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 and normal breathing stops. We explain more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this on page 12.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4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STEMI – ST changes on ECG (and troponin rise) – and complete blockage of</a:t>
            </a:r>
            <a:r>
              <a:rPr lang="en-GB" baseline="0" dirty="0" smtClean="0"/>
              <a:t> artery</a:t>
            </a:r>
            <a:endParaRPr lang="en-GB" dirty="0" smtClean="0"/>
          </a:p>
          <a:p>
            <a:r>
              <a:rPr lang="en-GB" dirty="0" smtClean="0"/>
              <a:t>NSTEMI – no ST changes on ECG and troponin</a:t>
            </a:r>
            <a:r>
              <a:rPr lang="en-GB" baseline="0" dirty="0" smtClean="0"/>
              <a:t> rise – partial blockage of artery</a:t>
            </a:r>
          </a:p>
          <a:p>
            <a:r>
              <a:rPr lang="en-GB" baseline="0" dirty="0" smtClean="0"/>
              <a:t>Unstable Angina – no ST changes on ECG and no troponin rise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2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Primary prevention – at high risk</a:t>
            </a:r>
            <a:r>
              <a:rPr lang="en-GB" baseline="0" dirty="0" smtClean="0"/>
              <a:t> of having MI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Secondary prevention – for patient’s who have had an 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 shaving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74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2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e.g. anterior STEMI,</a:t>
            </a:r>
            <a:r>
              <a:rPr lang="en-GB" baseline="0" dirty="0" smtClean="0"/>
              <a:t> mural thrombus, AF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0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6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EAC-82AF-4DFD-898D-9DD610FEFFD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6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969D2F4-C33C-4F67-B990-6FD25316802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A53FEFB-FADE-47ED-A965-CE1319B7F845}" type="datetimeFigureOut">
              <a:rPr lang="en-GB" smtClean="0"/>
              <a:t>10/06/2016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gn.ac.uk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chie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17281" r="21037" b="11118"/>
          <a:stretch>
            <a:fillRect/>
          </a:stretch>
        </p:blipFill>
        <p:spPr bwMode="auto">
          <a:xfrm>
            <a:off x="142875" y="0"/>
            <a:ext cx="2916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0523" y="4293096"/>
            <a:ext cx="4681538" cy="792162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rgbClr val="0066CC"/>
                </a:solidFill>
                <a:latin typeface="Soho Gothic Std" pitchFamily="34" charset="0"/>
              </a:rPr>
              <a:t>Emily Waterman</a:t>
            </a:r>
          </a:p>
          <a:p>
            <a:pPr algn="l"/>
            <a:r>
              <a:rPr lang="en-GB" sz="2400" dirty="0" smtClean="0">
                <a:solidFill>
                  <a:srgbClr val="0066CC"/>
                </a:solidFill>
                <a:latin typeface="Soho Gothic Std" pitchFamily="34" charset="0"/>
              </a:rPr>
              <a:t>Directorate pharmacist for critical care and cardiology</a:t>
            </a:r>
            <a:endParaRPr lang="en-GB" sz="2400" dirty="0">
              <a:solidFill>
                <a:srgbClr val="0066CC"/>
              </a:solidFill>
              <a:latin typeface="Soho Gothic Std" pitchFamily="34" charset="0"/>
            </a:endParaRPr>
          </a:p>
        </p:txBody>
      </p:sp>
      <p:pic>
        <p:nvPicPr>
          <p:cNvPr id="2052" name="Picture 4" descr="York Teaching Hospit#73D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018"/>
            <a:ext cx="3560762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68964" y="1628800"/>
            <a:ext cx="59046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4800" dirty="0" smtClean="0"/>
              <a:t>Treatment of Myocardial Infarctions</a:t>
            </a:r>
            <a:endParaRPr lang="en-GB" sz="4800" b="1" dirty="0">
              <a:latin typeface="Soho Gothic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Post MI Secondary Prevention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Cardiac rehabilitation</a:t>
            </a:r>
          </a:p>
          <a:p>
            <a:pPr lvl="1"/>
            <a:r>
              <a:rPr lang="en-GB" sz="2400" dirty="0" smtClean="0"/>
              <a:t>Series of sessions covering exercise, stress management, pharmacy talk, health education</a:t>
            </a:r>
          </a:p>
          <a:p>
            <a:r>
              <a:rPr lang="en-GB" sz="2400" dirty="0" smtClean="0"/>
              <a:t>Lifestyle</a:t>
            </a:r>
          </a:p>
          <a:p>
            <a:pPr lvl="1"/>
            <a:r>
              <a:rPr lang="en-GB" sz="2400" dirty="0" smtClean="0"/>
              <a:t>Mediterranean diet, smoking cessation, physical activity</a:t>
            </a:r>
          </a:p>
          <a:p>
            <a:r>
              <a:rPr lang="en-GB" sz="2400" dirty="0" smtClean="0"/>
              <a:t>Drug therapy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See NICE Clinical Guideline </a:t>
            </a:r>
            <a:r>
              <a:rPr lang="en-GB" sz="2400" dirty="0" smtClean="0"/>
              <a:t>172 for full details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2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Post MI Secondary Prevention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Discussed in brief by cardiac rehabilitation nurse prior to discharge from hospital</a:t>
            </a:r>
          </a:p>
          <a:p>
            <a:r>
              <a:rPr lang="en-GB" sz="2400" dirty="0" smtClean="0"/>
              <a:t>For patients attending cardiac rehab sessions  we provide a pharmacy session for the most common medications</a:t>
            </a:r>
          </a:p>
          <a:p>
            <a:pPr lvl="1"/>
            <a:r>
              <a:rPr lang="en-GB" dirty="0" smtClean="0"/>
              <a:t>Aim to be educational, informative and practical</a:t>
            </a:r>
          </a:p>
          <a:p>
            <a:r>
              <a:rPr lang="en-GB" dirty="0" smtClean="0"/>
              <a:t>And now follow up by community pharmacist to provide patient specific advice</a:t>
            </a:r>
          </a:p>
          <a:p>
            <a:endParaRPr lang="en-GB" dirty="0"/>
          </a:p>
          <a:p>
            <a:r>
              <a:rPr lang="en-GB" dirty="0" smtClean="0"/>
              <a:t>Patients can never be given too much information and education?!?!</a:t>
            </a:r>
          </a:p>
          <a:p>
            <a:pPr marL="41148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2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Post MI Secondary Prevention Medication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Antiplatelets</a:t>
            </a:r>
          </a:p>
          <a:p>
            <a:r>
              <a:rPr lang="en-GB" sz="2400" dirty="0" smtClean="0"/>
              <a:t>ACE Inhibitors and angiotensin II receptor blockers</a:t>
            </a:r>
          </a:p>
          <a:p>
            <a:r>
              <a:rPr lang="en-GB" sz="2400" dirty="0" err="1" smtClean="0"/>
              <a:t>Betablockers</a:t>
            </a:r>
            <a:endParaRPr lang="en-GB" sz="2400" dirty="0" smtClean="0"/>
          </a:p>
          <a:p>
            <a:r>
              <a:rPr lang="en-GB" sz="2400" dirty="0" smtClean="0"/>
              <a:t>Statins</a:t>
            </a:r>
          </a:p>
          <a:p>
            <a:r>
              <a:rPr lang="en-GB" sz="2400" dirty="0" smtClean="0"/>
              <a:t>GTN </a:t>
            </a:r>
            <a:r>
              <a:rPr lang="en-GB" sz="2400" dirty="0"/>
              <a:t>spray</a:t>
            </a:r>
          </a:p>
          <a:p>
            <a:r>
              <a:rPr lang="en-GB" dirty="0" smtClean="0"/>
              <a:t>Other medication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9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780928"/>
            <a:ext cx="6135687" cy="16335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</a:rPr>
              <a:t>Advice we give patients post MI</a:t>
            </a:r>
            <a:endParaRPr lang="en-GB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6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Antiplatelets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Aspirin plus another antiplatelet for a set period of time = dual antiplatelet therapy (sometimes abbreviated to DAPT)</a:t>
            </a:r>
          </a:p>
          <a:p>
            <a:endParaRPr lang="en-GB" sz="2400" dirty="0"/>
          </a:p>
          <a:p>
            <a:r>
              <a:rPr lang="en-GB" sz="2400" dirty="0" smtClean="0"/>
              <a:t>Use </a:t>
            </a:r>
            <a:r>
              <a:rPr lang="en-GB" sz="2400" dirty="0" err="1" smtClean="0"/>
              <a:t>ticagrelor</a:t>
            </a:r>
            <a:r>
              <a:rPr lang="en-GB" sz="2400" dirty="0" smtClean="0"/>
              <a:t> as standard but can also use </a:t>
            </a:r>
            <a:r>
              <a:rPr lang="en-GB" sz="2400" dirty="0" err="1" smtClean="0"/>
              <a:t>clopidogrel</a:t>
            </a:r>
            <a:r>
              <a:rPr lang="en-GB" sz="2400" dirty="0" smtClean="0"/>
              <a:t> or </a:t>
            </a:r>
            <a:r>
              <a:rPr lang="en-GB" sz="2400" dirty="0" err="1" smtClean="0"/>
              <a:t>prasugrel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94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One of the components of the blood that form blood clots are called platelets</a:t>
            </a:r>
          </a:p>
          <a:p>
            <a:endParaRPr lang="en-GB" sz="2400" dirty="0" smtClean="0"/>
          </a:p>
          <a:p>
            <a:r>
              <a:rPr lang="en-GB" sz="2400" dirty="0" smtClean="0"/>
              <a:t>Aspirin works to make the platelets less ‘sticky’ so less likely to form a clot where we don’t want there to be one i.e. in coronary artery</a:t>
            </a:r>
          </a:p>
          <a:p>
            <a:endParaRPr lang="en-GB" sz="2400" dirty="0" smtClean="0"/>
          </a:p>
          <a:p>
            <a:r>
              <a:rPr lang="en-GB" sz="2400" dirty="0" smtClean="0"/>
              <a:t>Taken life long unless told otherwise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11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Take with food to reduce GI side effects</a:t>
            </a:r>
          </a:p>
          <a:p>
            <a:endParaRPr lang="en-GB" sz="2400" dirty="0" smtClean="0"/>
          </a:p>
          <a:p>
            <a:r>
              <a:rPr lang="en-GB" sz="2400" dirty="0" smtClean="0"/>
              <a:t>If prone to GI upset or significant past medical history then can be prescribed PPI or ranitidine</a:t>
            </a:r>
          </a:p>
          <a:p>
            <a:endParaRPr lang="en-GB" sz="2400" dirty="0" smtClean="0"/>
          </a:p>
          <a:p>
            <a:r>
              <a:rPr lang="en-GB" sz="2400" dirty="0" smtClean="0"/>
              <a:t>Avoid any aspirin or ibuprofen containing medication OTC</a:t>
            </a:r>
          </a:p>
          <a:p>
            <a:pPr lvl="1"/>
            <a:r>
              <a:rPr lang="en-GB" sz="2400" dirty="0" smtClean="0"/>
              <a:t>Advise to seek advice from pharmacist before buying any medication 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May note bleed/bruise more easily, seek medical advice if severe or unusual</a:t>
            </a:r>
          </a:p>
        </p:txBody>
      </p:sp>
    </p:spTree>
    <p:extLst>
      <p:ext uri="{BB962C8B-B14F-4D97-AF65-F5344CB8AC3E}">
        <p14:creationId xmlns:p14="http://schemas.microsoft.com/office/powerpoint/2010/main" val="728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err="1" smtClean="0"/>
              <a:t>Ticagrelor</a:t>
            </a:r>
            <a:r>
              <a:rPr lang="en-GB" sz="4000" dirty="0" smtClean="0"/>
              <a:t>, </a:t>
            </a:r>
            <a:r>
              <a:rPr lang="en-GB" sz="4000" dirty="0" err="1" smtClean="0"/>
              <a:t>Clopidogrel</a:t>
            </a:r>
            <a:r>
              <a:rPr lang="en-GB" sz="4000" dirty="0" smtClean="0"/>
              <a:t> and </a:t>
            </a:r>
            <a:r>
              <a:rPr lang="en-GB" sz="4000" dirty="0" err="1" smtClean="0"/>
              <a:t>Prasugrel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Usually used for 12 months DAPT but may be less</a:t>
            </a:r>
          </a:p>
          <a:p>
            <a:r>
              <a:rPr lang="en-GB" sz="2400" dirty="0" smtClean="0"/>
              <a:t>Reduce the chance of cardiovascular death and further MI</a:t>
            </a:r>
          </a:p>
          <a:p>
            <a:endParaRPr lang="en-GB" sz="2400" dirty="0" smtClean="0"/>
          </a:p>
          <a:p>
            <a:r>
              <a:rPr lang="en-GB" sz="2400" dirty="0" smtClean="0"/>
              <a:t>Choice of second antiplatelet depends on patients condition being treatment and other factors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Ticagrelor</a:t>
            </a:r>
            <a:r>
              <a:rPr lang="en-GB" sz="2400" dirty="0" smtClean="0"/>
              <a:t> most widely used in this area</a:t>
            </a:r>
          </a:p>
          <a:p>
            <a:pPr lvl="1"/>
            <a:r>
              <a:rPr lang="en-GB" sz="2400" dirty="0" smtClean="0"/>
              <a:t>Twice a day dose as close to 12 hourly as practically possible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14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 Inhibitors (and ARB)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Most commonly used in York is </a:t>
            </a:r>
            <a:r>
              <a:rPr lang="en-GB" sz="2400" dirty="0" err="1" smtClean="0"/>
              <a:t>ramipril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Used to reduce blood pressure and improve condition of the heart over time</a:t>
            </a:r>
          </a:p>
          <a:p>
            <a:endParaRPr lang="en-GB" sz="2400" dirty="0" smtClean="0"/>
          </a:p>
          <a:p>
            <a:r>
              <a:rPr lang="en-GB" sz="2400" dirty="0" smtClean="0"/>
              <a:t>Started low and titrated up</a:t>
            </a:r>
          </a:p>
          <a:p>
            <a:endParaRPr lang="en-GB" sz="2400" dirty="0" smtClean="0"/>
          </a:p>
          <a:p>
            <a:r>
              <a:rPr lang="en-GB" sz="2400" dirty="0" smtClean="0"/>
              <a:t>Monitor kidney function after dose change and regularly throughout treatment</a:t>
            </a:r>
          </a:p>
        </p:txBody>
      </p:sp>
    </p:spTree>
    <p:extLst>
      <p:ext uri="{BB962C8B-B14F-4D97-AF65-F5344CB8AC3E}">
        <p14:creationId xmlns:p14="http://schemas.microsoft.com/office/powerpoint/2010/main" val="2764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 and ARB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Dry cough</a:t>
            </a:r>
          </a:p>
          <a:p>
            <a:endParaRPr lang="en-GB" sz="2400" dirty="0" smtClean="0"/>
          </a:p>
          <a:p>
            <a:r>
              <a:rPr lang="en-GB" sz="2400" dirty="0" smtClean="0"/>
              <a:t>Common side effect is </a:t>
            </a:r>
            <a:r>
              <a:rPr lang="en-GB" sz="2400" dirty="0" err="1" smtClean="0"/>
              <a:t>dizzyness</a:t>
            </a:r>
            <a:r>
              <a:rPr lang="en-GB" sz="2400" dirty="0" smtClean="0"/>
              <a:t> due to lowered blood pressure</a:t>
            </a:r>
          </a:p>
          <a:p>
            <a:pPr lvl="1"/>
            <a:r>
              <a:rPr lang="en-GB" sz="2400" dirty="0" smtClean="0"/>
              <a:t>Reduce by taking at night or taking a split dose, </a:t>
            </a:r>
            <a:r>
              <a:rPr lang="en-GB" sz="2400" dirty="0" err="1" smtClean="0"/>
              <a:t>e.g</a:t>
            </a:r>
            <a:r>
              <a:rPr lang="en-GB" sz="2400" dirty="0" smtClean="0"/>
              <a:t> 2.5mg BD instead of 5mg OD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Sick day rules</a:t>
            </a:r>
          </a:p>
          <a:p>
            <a:pPr lvl="1"/>
            <a:r>
              <a:rPr lang="en-GB" sz="2400" dirty="0" smtClean="0"/>
              <a:t>Omit if suffering from diarrhoea and vomiting (increased risk of AKI)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55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Introduction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Types of MI and how they are treated</a:t>
            </a:r>
          </a:p>
          <a:p>
            <a:r>
              <a:rPr lang="en-GB" sz="2400" dirty="0" smtClean="0"/>
              <a:t>Common medications</a:t>
            </a:r>
          </a:p>
          <a:p>
            <a:pPr lvl="1"/>
            <a:r>
              <a:rPr lang="en-GB" sz="2400" dirty="0" smtClean="0"/>
              <a:t>Antiplatelets</a:t>
            </a:r>
          </a:p>
          <a:p>
            <a:pPr lvl="1"/>
            <a:r>
              <a:rPr lang="en-GB" sz="2400" dirty="0" err="1" smtClean="0"/>
              <a:t>Betablockers</a:t>
            </a:r>
            <a:endParaRPr lang="en-GB" sz="2400" dirty="0" smtClean="0"/>
          </a:p>
          <a:p>
            <a:pPr lvl="1"/>
            <a:r>
              <a:rPr lang="en-GB" sz="2400" dirty="0" smtClean="0"/>
              <a:t>ACE inhibitors and ARBs</a:t>
            </a:r>
          </a:p>
          <a:p>
            <a:pPr lvl="1"/>
            <a:r>
              <a:rPr lang="en-GB" sz="2400" dirty="0" smtClean="0"/>
              <a:t>Statins</a:t>
            </a:r>
          </a:p>
          <a:p>
            <a:pPr lvl="1"/>
            <a:r>
              <a:rPr lang="en-GB" sz="2400" dirty="0" smtClean="0"/>
              <a:t>GTN</a:t>
            </a:r>
          </a:p>
          <a:p>
            <a:pPr lvl="1"/>
            <a:r>
              <a:rPr lang="en-GB" sz="2400" dirty="0" smtClean="0"/>
              <a:t>Others</a:t>
            </a:r>
            <a:endParaRPr lang="en-GB" sz="2400" dirty="0"/>
          </a:p>
          <a:p>
            <a:r>
              <a:rPr lang="en-GB" sz="2400" dirty="0" smtClean="0"/>
              <a:t>The future?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41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Betablockers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Most commonly used in York is </a:t>
            </a:r>
            <a:r>
              <a:rPr lang="en-GB" sz="2400" dirty="0" err="1" smtClean="0"/>
              <a:t>bisoprolol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Used to control the rate the heart beats at to stop it  beating too fast, reduce blood pressure and reduce the amount of work the heart has to do</a:t>
            </a:r>
          </a:p>
          <a:p>
            <a:pPr marL="114300" indent="0">
              <a:buNone/>
            </a:pPr>
            <a:endParaRPr lang="en-GB" sz="2400" dirty="0" smtClean="0"/>
          </a:p>
          <a:p>
            <a:r>
              <a:rPr lang="en-GB" sz="2400" dirty="0" smtClean="0"/>
              <a:t>Dose is started low and gradually increased as tolerated</a:t>
            </a:r>
          </a:p>
          <a:p>
            <a:endParaRPr lang="en-GB" sz="2400" dirty="0" smtClean="0"/>
          </a:p>
          <a:p>
            <a:r>
              <a:rPr lang="en-GB" sz="2400" dirty="0" smtClean="0"/>
              <a:t>Usually advise to take in the morning due to sleep disturbance but can take at night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20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Betablockers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Common side effects due to hypotension</a:t>
            </a:r>
          </a:p>
          <a:p>
            <a:r>
              <a:rPr lang="en-GB" sz="2400" dirty="0" smtClean="0"/>
              <a:t>May notice heart takes a bit longer to ‘kick in’ when start exercise</a:t>
            </a:r>
          </a:p>
          <a:p>
            <a:r>
              <a:rPr lang="en-GB" sz="2400" dirty="0" smtClean="0"/>
              <a:t>Not for patients with asthma</a:t>
            </a:r>
          </a:p>
          <a:p>
            <a:r>
              <a:rPr lang="en-GB" sz="2400" dirty="0" smtClean="0"/>
              <a:t>Caution in patients with diabetes as can mask symptoms of hypoglycaemia</a:t>
            </a:r>
          </a:p>
          <a:p>
            <a:r>
              <a:rPr lang="en-GB" sz="2400" dirty="0" smtClean="0"/>
              <a:t>Numbness and tingling in fingers and toes</a:t>
            </a:r>
          </a:p>
          <a:p>
            <a:r>
              <a:rPr lang="en-GB" sz="2400" dirty="0" smtClean="0"/>
              <a:t>Not to stop suddenly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9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Post MI should be prescribed atorvastatin 80mg daily</a:t>
            </a:r>
          </a:p>
          <a:p>
            <a:endParaRPr lang="en-GB" sz="2400" dirty="0" smtClean="0"/>
          </a:p>
          <a:p>
            <a:r>
              <a:rPr lang="en-GB" sz="2400" dirty="0" smtClean="0"/>
              <a:t>Used to reduce cholesterol levels and stabilise any plaques that already exist</a:t>
            </a:r>
          </a:p>
          <a:p>
            <a:endParaRPr lang="en-GB" sz="2400" dirty="0" smtClean="0"/>
          </a:p>
          <a:p>
            <a:r>
              <a:rPr lang="en-GB" sz="2400" dirty="0" smtClean="0"/>
              <a:t>Taken at night as liver enzymes more active at night however if forgetting to take most nights then take in the morning</a:t>
            </a:r>
          </a:p>
          <a:p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2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Myalgia, general muscle aches and pain can be usually be managed by switching statin or reducing dose and building </a:t>
            </a:r>
            <a:r>
              <a:rPr lang="en-GB" sz="2400" dirty="0" smtClean="0"/>
              <a:t>up</a:t>
            </a:r>
          </a:p>
          <a:p>
            <a:endParaRPr lang="en-GB" sz="2400" dirty="0"/>
          </a:p>
          <a:p>
            <a:r>
              <a:rPr lang="en-GB" sz="2400" dirty="0"/>
              <a:t>Many patients labelled statin intolerant too </a:t>
            </a:r>
            <a:r>
              <a:rPr lang="en-GB" sz="2400" dirty="0" smtClean="0"/>
              <a:t>quickly</a:t>
            </a:r>
          </a:p>
          <a:p>
            <a:endParaRPr lang="en-GB" sz="2400" dirty="0"/>
          </a:p>
          <a:p>
            <a:r>
              <a:rPr lang="en-GB" sz="2400" dirty="0" err="1"/>
              <a:t>Rhabdomyolysis</a:t>
            </a:r>
            <a:r>
              <a:rPr lang="en-GB" sz="2400" dirty="0"/>
              <a:t> much more rare but serious</a:t>
            </a:r>
          </a:p>
          <a:p>
            <a:pPr lvl="1"/>
            <a:r>
              <a:rPr lang="en-GB" sz="2400" dirty="0"/>
              <a:t>Affects big muscle groups on both sides of the body and pain occurs at rest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GTN Spray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Used for acute chest pain and given to almost all patients post-MI</a:t>
            </a:r>
          </a:p>
          <a:p>
            <a:pPr lvl="1"/>
            <a:r>
              <a:rPr lang="en-GB" dirty="0" smtClean="0"/>
              <a:t>Exceptions include aortic stenosis, CAGB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Dilates/widens arteries to make it easier for blood to flow to heart</a:t>
            </a:r>
          </a:p>
          <a:p>
            <a:endParaRPr lang="en-GB" dirty="0"/>
          </a:p>
          <a:p>
            <a:r>
              <a:rPr lang="en-GB" dirty="0"/>
              <a:t>Sit down, use 1 or 2 sprays under tongue</a:t>
            </a:r>
          </a:p>
          <a:p>
            <a:pPr lvl="1"/>
            <a:r>
              <a:rPr lang="en-GB" dirty="0"/>
              <a:t>Will also be absorbed from cheek or other oral mucosa if cannot spray under tongue </a:t>
            </a:r>
          </a:p>
          <a:p>
            <a:r>
              <a:rPr lang="en-GB" dirty="0"/>
              <a:t>Repeat if needed if pain recurs or isn’t completely resolved</a:t>
            </a:r>
          </a:p>
          <a:p>
            <a:r>
              <a:rPr lang="en-GB" dirty="0"/>
              <a:t>If need to use 3</a:t>
            </a:r>
            <a:r>
              <a:rPr lang="en-GB" baseline="30000" dirty="0"/>
              <a:t>rd</a:t>
            </a:r>
            <a:r>
              <a:rPr lang="en-GB" dirty="0"/>
              <a:t> time then dial 999 and come to hospital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53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GTN Spray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Can have more than one spray</a:t>
            </a:r>
          </a:p>
          <a:p>
            <a:endParaRPr lang="en-GB" sz="2400" dirty="0" smtClean="0"/>
          </a:p>
          <a:p>
            <a:r>
              <a:rPr lang="en-GB" sz="2400" dirty="0" smtClean="0"/>
              <a:t>If keeping in the car, keep in glove box away from direct sunlight and high temperatures</a:t>
            </a:r>
          </a:p>
          <a:p>
            <a:endParaRPr lang="en-GB" sz="2400" dirty="0" smtClean="0"/>
          </a:p>
          <a:p>
            <a:r>
              <a:rPr lang="en-GB" sz="2400" dirty="0" smtClean="0"/>
              <a:t>Have a reminder to check expiry twice a year</a:t>
            </a:r>
          </a:p>
          <a:p>
            <a:endParaRPr lang="en-GB" sz="2400" dirty="0" smtClean="0"/>
          </a:p>
          <a:p>
            <a:r>
              <a:rPr lang="en-GB" sz="2400" dirty="0" smtClean="0"/>
              <a:t>If notice an increase in the frequency of needing to use spray then see GP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2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Diltiazem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Sometimes used in patients who cannot have a </a:t>
            </a:r>
            <a:r>
              <a:rPr lang="en-GB" sz="2400" dirty="0" err="1" smtClean="0"/>
              <a:t>betablocker</a:t>
            </a:r>
            <a:r>
              <a:rPr lang="en-GB" sz="2400" dirty="0" smtClean="0"/>
              <a:t>, for example PMH of asthma</a:t>
            </a:r>
          </a:p>
          <a:p>
            <a:endParaRPr lang="en-GB" sz="2400" dirty="0"/>
          </a:p>
          <a:p>
            <a:r>
              <a:rPr lang="en-GB" sz="2400" dirty="0" smtClean="0"/>
              <a:t>Stick to same brand </a:t>
            </a:r>
          </a:p>
          <a:p>
            <a:endParaRPr lang="en-GB" sz="2400" dirty="0"/>
          </a:p>
          <a:p>
            <a:r>
              <a:rPr lang="en-GB" sz="2400" dirty="0" smtClean="0"/>
              <a:t>If you notice discrepancy between modified release formulation and dosing frequency please question it, for example </a:t>
            </a:r>
            <a:r>
              <a:rPr lang="en-GB" sz="2400" dirty="0" err="1" smtClean="0"/>
              <a:t>Adizem</a:t>
            </a:r>
            <a:r>
              <a:rPr lang="en-GB" sz="2400" dirty="0" smtClean="0"/>
              <a:t> SR prescribed once a day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80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Anticoagulants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Occasionally anticoagulant therapy is indicated post MI</a:t>
            </a:r>
          </a:p>
          <a:p>
            <a:endParaRPr lang="en-GB" sz="2400" dirty="0" smtClean="0"/>
          </a:p>
          <a:p>
            <a:r>
              <a:rPr lang="en-GB" sz="2400" dirty="0" smtClean="0"/>
              <a:t>Anticoagulant and dual antiplatelet therapy is referred to as ‘triple’ therapy</a:t>
            </a:r>
          </a:p>
          <a:p>
            <a:endParaRPr lang="en-GB" sz="2400" dirty="0" smtClean="0"/>
          </a:p>
          <a:p>
            <a:r>
              <a:rPr lang="en-GB" sz="2400" dirty="0" smtClean="0"/>
              <a:t>Can be with warfarin or NOAC</a:t>
            </a:r>
          </a:p>
          <a:p>
            <a:endParaRPr lang="en-GB" sz="2400" dirty="0" smtClean="0"/>
          </a:p>
          <a:p>
            <a:r>
              <a:rPr lang="en-GB" sz="2400" b="1" dirty="0" smtClean="0"/>
              <a:t>NEVER use </a:t>
            </a:r>
            <a:r>
              <a:rPr lang="en-GB" sz="2400" b="1" dirty="0" err="1" smtClean="0"/>
              <a:t>ticagrelor</a:t>
            </a:r>
            <a:r>
              <a:rPr lang="en-GB" sz="2400" b="1" dirty="0" smtClean="0"/>
              <a:t> in triple therapy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709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Miscellaneous/General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Advice on missed doses</a:t>
            </a:r>
          </a:p>
          <a:p>
            <a:r>
              <a:rPr lang="en-GB" sz="2400" dirty="0" smtClean="0"/>
              <a:t>Tips on how to remember to take medicines and fit them into usual daily routine</a:t>
            </a:r>
          </a:p>
          <a:p>
            <a:r>
              <a:rPr lang="en-GB" sz="2400" dirty="0" smtClean="0"/>
              <a:t>Buy OTC medication from a pharmacy</a:t>
            </a:r>
          </a:p>
          <a:p>
            <a:r>
              <a:rPr lang="en-GB" sz="2400" dirty="0" smtClean="0"/>
              <a:t>Follow government guidelines for alcohol consumption</a:t>
            </a:r>
          </a:p>
          <a:p>
            <a:r>
              <a:rPr lang="en-GB" sz="2400" dirty="0" smtClean="0"/>
              <a:t>Follow diet and lifestyle advice</a:t>
            </a:r>
          </a:p>
          <a:p>
            <a:r>
              <a:rPr lang="en-GB" sz="2400" dirty="0" smtClean="0"/>
              <a:t>Smoking cessation</a:t>
            </a:r>
          </a:p>
          <a:p>
            <a:r>
              <a:rPr lang="en-GB" sz="2400" dirty="0" smtClean="0"/>
              <a:t>Be wary of newspaper articles!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9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FAQ from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Can I take them all at the same time in one handful?</a:t>
            </a:r>
          </a:p>
          <a:p>
            <a:pPr marL="114300" indent="0">
              <a:buNone/>
            </a:pPr>
            <a:endParaRPr lang="en-GB" sz="2400" dirty="0" smtClean="0"/>
          </a:p>
          <a:p>
            <a:r>
              <a:rPr lang="en-GB" sz="2400" dirty="0" smtClean="0"/>
              <a:t>Why DAPT for one year only?</a:t>
            </a:r>
          </a:p>
          <a:p>
            <a:endParaRPr lang="en-GB" sz="2400" dirty="0" smtClean="0"/>
          </a:p>
          <a:p>
            <a:r>
              <a:rPr lang="en-GB" sz="2400" dirty="0" smtClean="0"/>
              <a:t>Changing colour/brand of tablets</a:t>
            </a:r>
          </a:p>
          <a:p>
            <a:endParaRPr lang="en-GB" sz="2400" dirty="0" smtClean="0"/>
          </a:p>
          <a:p>
            <a:r>
              <a:rPr lang="en-GB" sz="2400" dirty="0" smtClean="0"/>
              <a:t>Herbal remedies and supplements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37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GB" sz="4000" dirty="0" smtClean="0"/>
              <a:t>What is a </a:t>
            </a:r>
            <a:r>
              <a:rPr lang="en-GB" sz="4000" dirty="0"/>
              <a:t>M</a:t>
            </a:r>
            <a:r>
              <a:rPr lang="en-GB" sz="4000" dirty="0" smtClean="0"/>
              <a:t>yocardial Infarction?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00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myocardial infarction (MI) literally means ‘heart muscle death’</a:t>
            </a:r>
          </a:p>
          <a:p>
            <a:endParaRPr lang="en-GB" sz="2400" dirty="0" smtClean="0"/>
          </a:p>
          <a:p>
            <a:r>
              <a:rPr lang="en-GB" sz="2400" dirty="0" smtClean="0"/>
              <a:t>It is almost always caused by coronary heart disease</a:t>
            </a:r>
          </a:p>
          <a:p>
            <a:pPr lvl="1"/>
            <a:r>
              <a:rPr lang="en-GB" sz="2400" dirty="0" smtClean="0"/>
              <a:t>Other causes include Type II MI 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The heart muscle is starved of oxygen leading to muscle damage and/or death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20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GB" sz="4000" dirty="0" smtClean="0"/>
              <a:t>Finding out more information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British Heart Foundation website </a:t>
            </a:r>
          </a:p>
          <a:p>
            <a:pPr lvl="1"/>
            <a:r>
              <a:rPr lang="en-GB" dirty="0" smtClean="0"/>
              <a:t>Information for health care professionals</a:t>
            </a:r>
          </a:p>
          <a:p>
            <a:pPr lvl="1"/>
            <a:r>
              <a:rPr lang="en-GB" dirty="0" smtClean="0"/>
              <a:t>Can download patient information booklets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NICE (</a:t>
            </a:r>
            <a:r>
              <a:rPr lang="en-GB" dirty="0" smtClean="0">
                <a:hlinkClick r:id="rId3"/>
              </a:rPr>
              <a:t>www.nice.org.uk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Chest pain of recent onset (CG95)</a:t>
            </a:r>
          </a:p>
          <a:p>
            <a:pPr lvl="1"/>
            <a:r>
              <a:rPr lang="en-GB" dirty="0" smtClean="0"/>
              <a:t>STEMI: Acute management (CG167)</a:t>
            </a:r>
          </a:p>
          <a:p>
            <a:pPr lvl="1"/>
            <a:r>
              <a:rPr lang="en-GB" dirty="0" smtClean="0"/>
              <a:t>Unstable angina and NSTEMI: Early management (CG94)</a:t>
            </a:r>
          </a:p>
          <a:p>
            <a:pPr lvl="1"/>
            <a:r>
              <a:rPr lang="en-GB" dirty="0" smtClean="0"/>
              <a:t>Myocardial infarction: Cardiac rehabilitation and prevention of further MI (CG172)</a:t>
            </a:r>
          </a:p>
          <a:p>
            <a:pPr marL="411480" lvl="1" indent="0">
              <a:buNone/>
            </a:pPr>
            <a:endParaRPr lang="en-GB" dirty="0" smtClean="0"/>
          </a:p>
          <a:p>
            <a:r>
              <a:rPr lang="en-GB" dirty="0" smtClean="0"/>
              <a:t>SIGN (</a:t>
            </a:r>
            <a:r>
              <a:rPr lang="en-GB" dirty="0" smtClean="0">
                <a:hlinkClick r:id="rId4"/>
              </a:rPr>
              <a:t>www.sign.ac.uk</a:t>
            </a:r>
            <a:endParaRPr lang="en-GB" dirty="0" smtClean="0"/>
          </a:p>
          <a:p>
            <a:pPr lvl="1"/>
            <a:r>
              <a:rPr lang="en-GB" dirty="0" smtClean="0"/>
              <a:t>Acute coronary syndrome (Guideline 148)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3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PSK 9 Inhibitors</a:t>
            </a:r>
          </a:p>
          <a:p>
            <a:pPr lvl="1"/>
            <a:r>
              <a:rPr lang="en-GB" dirty="0" err="1" smtClean="0"/>
              <a:t>Alirocumab</a:t>
            </a:r>
            <a:r>
              <a:rPr lang="en-GB" dirty="0" smtClean="0"/>
              <a:t> (</a:t>
            </a:r>
            <a:r>
              <a:rPr lang="en-GB" dirty="0" err="1" smtClean="0"/>
              <a:t>Praluent</a:t>
            </a:r>
            <a:r>
              <a:rPr lang="en-GB" dirty="0" smtClean="0"/>
              <a:t>) and </a:t>
            </a:r>
            <a:r>
              <a:rPr lang="en-GB" dirty="0" err="1" smtClean="0"/>
              <a:t>evolocuman</a:t>
            </a:r>
            <a:r>
              <a:rPr lang="en-GB" dirty="0" smtClean="0"/>
              <a:t> (</a:t>
            </a:r>
            <a:r>
              <a:rPr lang="en-GB" dirty="0" err="1" smtClean="0"/>
              <a:t>Repatha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NICE draft guidelines published May 2016 recommend these drugs for adults with </a:t>
            </a:r>
            <a:r>
              <a:rPr lang="en-GB" dirty="0" err="1" smtClean="0"/>
              <a:t>hypercholesterolaemia</a:t>
            </a:r>
            <a:r>
              <a:rPr lang="en-GB" dirty="0" smtClean="0"/>
              <a:t> or mixed dyslipidaemia to help reduce risk of cardiovascular disease</a:t>
            </a:r>
          </a:p>
          <a:p>
            <a:pPr lvl="1"/>
            <a:r>
              <a:rPr lang="en-GB" dirty="0" smtClean="0"/>
              <a:t>For patients whose cholesterol is not adequately controlled with other drugs or cannot tolerate medication, e.g. statins</a:t>
            </a:r>
          </a:p>
          <a:p>
            <a:pPr lvl="1"/>
            <a:r>
              <a:rPr lang="en-GB" dirty="0" smtClean="0"/>
              <a:t>Given by subcutaneous injection every 2 weeks</a:t>
            </a:r>
          </a:p>
          <a:p>
            <a:pPr lvl="1"/>
            <a:endParaRPr lang="en-GB" dirty="0" smtClean="0"/>
          </a:p>
          <a:p>
            <a:r>
              <a:rPr lang="en-GB" dirty="0" err="1" smtClean="0"/>
              <a:t>Ticagrelor</a:t>
            </a:r>
            <a:r>
              <a:rPr lang="en-GB" dirty="0" smtClean="0"/>
              <a:t> 60mg BD</a:t>
            </a:r>
          </a:p>
          <a:p>
            <a:pPr lvl="1"/>
            <a:r>
              <a:rPr lang="en-GB" dirty="0" smtClean="0"/>
              <a:t>For high risk patients who have had an MI</a:t>
            </a:r>
          </a:p>
          <a:p>
            <a:pPr lvl="1"/>
            <a:r>
              <a:rPr lang="en-GB" dirty="0" smtClean="0"/>
              <a:t>90mg BD for 12 months and then 60mg BD for up to 3 years</a:t>
            </a:r>
          </a:p>
          <a:p>
            <a:pPr lvl="1"/>
            <a:r>
              <a:rPr lang="en-GB" dirty="0" smtClean="0"/>
              <a:t>Has been submitted to NICE for approval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3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Cardiology News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Sacubitril</a:t>
            </a:r>
            <a:r>
              <a:rPr lang="en-GB" dirty="0"/>
              <a:t>/</a:t>
            </a:r>
            <a:r>
              <a:rPr lang="en-GB" dirty="0" smtClean="0"/>
              <a:t>valsartan (</a:t>
            </a:r>
            <a:r>
              <a:rPr lang="en-GB" dirty="0" err="1" smtClean="0"/>
              <a:t>Entresto</a:t>
            </a:r>
            <a:r>
              <a:rPr lang="en-GB" dirty="0" smtClean="0"/>
              <a:t>) for heart failure</a:t>
            </a:r>
          </a:p>
          <a:p>
            <a:pPr lvl="1"/>
            <a:r>
              <a:rPr lang="en-GB" dirty="0" smtClean="0"/>
              <a:t>Patients should NOT be prescribed ACE or ARB while on </a:t>
            </a:r>
            <a:r>
              <a:rPr lang="en-GB" dirty="0" err="1" smtClean="0"/>
              <a:t>sacubitril</a:t>
            </a:r>
            <a:r>
              <a:rPr lang="en-GB" dirty="0"/>
              <a:t>/</a:t>
            </a:r>
            <a:r>
              <a:rPr lang="en-GB" dirty="0" smtClean="0"/>
              <a:t>valsartan</a:t>
            </a:r>
          </a:p>
          <a:p>
            <a:pPr lvl="1"/>
            <a:r>
              <a:rPr lang="en-GB" dirty="0" smtClean="0"/>
              <a:t>Need a </a:t>
            </a:r>
            <a:r>
              <a:rPr lang="en-GB" dirty="0" err="1" smtClean="0"/>
              <a:t>mimimum</a:t>
            </a:r>
            <a:r>
              <a:rPr lang="en-GB" dirty="0" smtClean="0"/>
              <a:t> 36 hour wash out period when changing to or from ACE inhibitor and </a:t>
            </a:r>
            <a:r>
              <a:rPr lang="en-GB" dirty="0" err="1" smtClean="0"/>
              <a:t>sacubitril</a:t>
            </a:r>
            <a:r>
              <a:rPr lang="en-GB" dirty="0" smtClean="0"/>
              <a:t>/valsartan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9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Coronary Heart Disease</a:t>
            </a:r>
            <a:endParaRPr lang="en-GB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4005064"/>
            <a:ext cx="3657600" cy="26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7992888" cy="35283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inside of coronary arteries becomes narrowed due to fatty deposits (atheroma) in the artery walls – this is called a plaque</a:t>
            </a:r>
          </a:p>
          <a:p>
            <a:r>
              <a:rPr lang="en-GB" sz="2400" dirty="0" smtClean="0"/>
              <a:t>If the plaque cracks or breaks, platelets form a blood clot to ‘heal’ the damaged vessel</a:t>
            </a:r>
          </a:p>
          <a:p>
            <a:r>
              <a:rPr lang="en-GB" sz="2400" dirty="0" smtClean="0"/>
              <a:t>This blocks the artery leading to the heart muscle being starved of oxygen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98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telets may accumulate so that blood flow is limited by the clot and this causes starvation of oxygen death of muscle and a heart attack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262" y="1931515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tery narrowed by cholesterol containg atheroma.  Note how the tube which the blood flows through has been   narrowed and restric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5609"/>
            <a:ext cx="2857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6340" y="437086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Coronary artery plaque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37086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Blood clot in a coronary vessel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4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Acute Coronary Syndrome (ACS)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 collective term used to describe conditions where blood supply to the heart muscle is impeded, it includes</a:t>
            </a:r>
          </a:p>
          <a:p>
            <a:pPr lvl="1"/>
            <a:r>
              <a:rPr lang="en-GB" sz="2400" dirty="0" smtClean="0"/>
              <a:t>ST Elevated Myocardial Infarction (STEMI)</a:t>
            </a:r>
          </a:p>
          <a:p>
            <a:pPr lvl="1"/>
            <a:r>
              <a:rPr lang="en-GB" sz="2400" dirty="0" smtClean="0"/>
              <a:t>Non-ST Elevated Myocardial Infarction (NSTEMI)</a:t>
            </a:r>
          </a:p>
          <a:p>
            <a:pPr lvl="1"/>
            <a:r>
              <a:rPr lang="en-GB" sz="2400" dirty="0" smtClean="0"/>
              <a:t>Unstable angina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Differentiated by ST changes on ECG and troponin result</a:t>
            </a:r>
          </a:p>
          <a:p>
            <a:endParaRPr lang="en-GB" sz="2400" dirty="0" smtClean="0"/>
          </a:p>
          <a:p>
            <a:r>
              <a:rPr lang="en-GB" sz="2400" dirty="0" smtClean="0"/>
              <a:t>This talk will focus on STEMI and NSTEMI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41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ACS Treatment for York Patients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STEMI</a:t>
            </a:r>
          </a:p>
          <a:p>
            <a:pPr lvl="1"/>
            <a:r>
              <a:rPr lang="en-GB" sz="2400" dirty="0" smtClean="0"/>
              <a:t>Transferred to Leeds General Infirmary for primary PCI</a:t>
            </a:r>
          </a:p>
          <a:p>
            <a:pPr marL="411480" lvl="1" indent="0">
              <a:buNone/>
            </a:pPr>
            <a:endParaRPr lang="en-GB" sz="2400" dirty="0" smtClean="0"/>
          </a:p>
          <a:p>
            <a:r>
              <a:rPr lang="en-GB" sz="2400" dirty="0" smtClean="0"/>
              <a:t>NSTEMI </a:t>
            </a:r>
          </a:p>
          <a:p>
            <a:pPr lvl="1"/>
            <a:r>
              <a:rPr lang="en-GB" sz="2400" dirty="0" smtClean="0"/>
              <a:t>Admitted to York hospital for monitoring and treatment with </a:t>
            </a:r>
            <a:r>
              <a:rPr lang="en-GB" sz="2400" dirty="0" err="1" smtClean="0"/>
              <a:t>angio</a:t>
            </a:r>
            <a:r>
              <a:rPr lang="en-GB" sz="2400" dirty="0" smtClean="0"/>
              <a:t> +/- stents</a:t>
            </a:r>
          </a:p>
        </p:txBody>
      </p:sp>
    </p:spTree>
    <p:extLst>
      <p:ext uri="{BB962C8B-B14F-4D97-AF65-F5344CB8AC3E}">
        <p14:creationId xmlns:p14="http://schemas.microsoft.com/office/powerpoint/2010/main" val="3838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Coronary Angiogram/Angioplasty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Used in almost all cases of MI</a:t>
            </a:r>
          </a:p>
          <a:p>
            <a:endParaRPr lang="en-GB" sz="2400" dirty="0" smtClean="0"/>
          </a:p>
          <a:p>
            <a:r>
              <a:rPr lang="en-GB" sz="2400" dirty="0" smtClean="0"/>
              <a:t>Involves injecting contrast dye to visualise coronary arteries and identify any blockages</a:t>
            </a:r>
          </a:p>
          <a:p>
            <a:endParaRPr lang="en-GB" sz="2400" dirty="0" smtClean="0"/>
          </a:p>
          <a:p>
            <a:r>
              <a:rPr lang="en-GB" sz="2400" dirty="0" smtClean="0"/>
              <a:t>If appropriate stents deployed to widen arteries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46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717"/>
            <a:ext cx="4989735" cy="651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424" y="1484784"/>
            <a:ext cx="4733334" cy="31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896464" y="2567184"/>
            <a:ext cx="79208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521</TotalTime>
  <Words>1622</Words>
  <Application>Microsoft Office PowerPoint</Application>
  <PresentationFormat>On-screen Show (4:3)</PresentationFormat>
  <Paragraphs>254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Adjacency</vt:lpstr>
      <vt:lpstr>PowerPoint Presentation</vt:lpstr>
      <vt:lpstr>Introduction</vt:lpstr>
      <vt:lpstr>What is a Myocardial Infarction?</vt:lpstr>
      <vt:lpstr>Coronary Heart Disease</vt:lpstr>
      <vt:lpstr>PowerPoint Presentation</vt:lpstr>
      <vt:lpstr>Acute Coronary Syndrome (ACS)</vt:lpstr>
      <vt:lpstr>ACS Treatment for York Patients</vt:lpstr>
      <vt:lpstr>Coronary Angiogram/Angioplasty</vt:lpstr>
      <vt:lpstr>PowerPoint Presentation</vt:lpstr>
      <vt:lpstr>Post MI Secondary Prevention</vt:lpstr>
      <vt:lpstr>Post MI Secondary Prevention Medication</vt:lpstr>
      <vt:lpstr>Post MI Secondary Prevention Medication</vt:lpstr>
      <vt:lpstr>PowerPoint Presentation</vt:lpstr>
      <vt:lpstr>Antiplatelets</vt:lpstr>
      <vt:lpstr>Aspirin</vt:lpstr>
      <vt:lpstr>Aspirin</vt:lpstr>
      <vt:lpstr>Ticagrelor, Clopidogrel and Prasugrel</vt:lpstr>
      <vt:lpstr>ACE Inhibitors (and ARB)</vt:lpstr>
      <vt:lpstr>ACE and ARB</vt:lpstr>
      <vt:lpstr>Betablockers</vt:lpstr>
      <vt:lpstr>Betablockers</vt:lpstr>
      <vt:lpstr>Statins</vt:lpstr>
      <vt:lpstr>Statins</vt:lpstr>
      <vt:lpstr>GTN Spray</vt:lpstr>
      <vt:lpstr>GTN Spray</vt:lpstr>
      <vt:lpstr>Diltiazem</vt:lpstr>
      <vt:lpstr>Anticoagulants</vt:lpstr>
      <vt:lpstr>Miscellaneous/General</vt:lpstr>
      <vt:lpstr>FAQ from patients</vt:lpstr>
      <vt:lpstr>Finding out more information</vt:lpstr>
      <vt:lpstr>The Future? </vt:lpstr>
      <vt:lpstr>Other Cardiology News</vt:lpstr>
    </vt:vector>
  </TitlesOfParts>
  <Company>York Teaching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Myocardial Infarctions</dc:title>
  <dc:creator>Waterman, Emily</dc:creator>
  <cp:lastModifiedBy>Edit</cp:lastModifiedBy>
  <cp:revision>38</cp:revision>
  <dcterms:created xsi:type="dcterms:W3CDTF">2016-05-25T14:47:04Z</dcterms:created>
  <dcterms:modified xsi:type="dcterms:W3CDTF">2016-06-10T11:59:49Z</dcterms:modified>
</cp:coreProperties>
</file>